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60" r:id="rId4"/>
    <p:sldId id="257" r:id="rId5"/>
    <p:sldId id="259" r:id="rId6"/>
    <p:sldId id="264" r:id="rId7"/>
    <p:sldId id="263" r:id="rId8"/>
    <p:sldId id="258" r:id="rId9"/>
    <p:sldId id="268" r:id="rId10"/>
    <p:sldId id="265" r:id="rId11"/>
    <p:sldId id="262" r:id="rId12"/>
    <p:sldId id="267" r:id="rId13"/>
    <p:sldId id="266" r:id="rId14"/>
    <p:sldId id="270"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Poppins" pitchFamily="2" charset="77"/>
      <p:regular r:id="rId28"/>
      <p:bold r:id="rId29"/>
      <p:italic r:id="rId30"/>
      <p:boldItalic r:id="rId31"/>
    </p:embeddedFont>
    <p:embeddedFont>
      <p:font typeface="Poppins Bold" pitchFamily="2" charset="77"/>
      <p:regular r:id="rId32"/>
      <p:bold r:id="rId33"/>
    </p:embeddedFont>
    <p:embeddedFont>
      <p:font typeface="Poppins Semi-Bold" pitchFamily="2" charset="77"/>
      <p:regular r:id="rId34"/>
      <p:bold r:id="rId35"/>
    </p:embeddedFont>
    <p:embeddedFont>
      <p:font typeface="Source Sans Pro" panose="020B0503030403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24" autoAdjust="0"/>
  </p:normalViewPr>
  <p:slideViewPr>
    <p:cSldViewPr>
      <p:cViewPr varScale="1">
        <p:scale>
          <a:sx n="71" d="100"/>
          <a:sy n="71" d="100"/>
        </p:scale>
        <p:origin x="7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21.svg"/><Relationship Id="rId7" Type="http://schemas.openxmlformats.org/officeDocument/2006/relationships/image" Target="../media/image19.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20.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sv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sv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experiencia21.tec.mx/courses/410713/assignments/1289520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9.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6.sv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10060"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142866" y="-121932"/>
            <a:ext cx="8251317" cy="10408810"/>
            <a:chOff x="0" y="0"/>
            <a:chExt cx="17786096" cy="22436671"/>
          </a:xfrm>
        </p:grpSpPr>
        <p:sp>
          <p:nvSpPr>
            <p:cNvPr id="6" name="Freeform 6"/>
            <p:cNvSpPr/>
            <p:nvPr/>
          </p:nvSpPr>
          <p:spPr>
            <a:xfrm>
              <a:off x="0" y="0"/>
              <a:ext cx="17786096" cy="22436710"/>
            </a:xfrm>
            <a:custGeom>
              <a:avLst/>
              <a:gdLst/>
              <a:ahLst/>
              <a:cxnLst/>
              <a:rect l="l" t="t" r="r" b="b"/>
              <a:pathLst>
                <a:path w="17786096" h="22436710">
                  <a:moveTo>
                    <a:pt x="9194800" y="0"/>
                  </a:moveTo>
                  <a:lnTo>
                    <a:pt x="2760091" y="13191110"/>
                  </a:lnTo>
                  <a:lnTo>
                    <a:pt x="0" y="22436710"/>
                  </a:lnTo>
                  <a:lnTo>
                    <a:pt x="17786096" y="22436710"/>
                  </a:lnTo>
                  <a:lnTo>
                    <a:pt x="17786096" y="16891"/>
                  </a:lnTo>
                  <a:lnTo>
                    <a:pt x="9194800" y="0"/>
                  </a:lnTo>
                  <a:close/>
                </a:path>
              </a:pathLst>
            </a:custGeom>
            <a:blipFill>
              <a:blip r:embed="rId2"/>
              <a:stretch>
                <a:fillRect l="-34737" r="-54601"/>
              </a:stretch>
            </a:blipFill>
          </p:spPr>
        </p:sp>
      </p:grpSp>
      <p:grpSp>
        <p:nvGrpSpPr>
          <p:cNvPr id="7" name="Group 7"/>
          <p:cNvGrpSpPr/>
          <p:nvPr/>
        </p:nvGrpSpPr>
        <p:grpSpPr>
          <a:xfrm rot="-10800000">
            <a:off x="9884962"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375750">
            <a:off x="6572926" y="5407411"/>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07321">
            <a:off x="10908076" y="-311760"/>
            <a:ext cx="6789599" cy="322506"/>
          </a:xfrm>
          <a:custGeom>
            <a:avLst/>
            <a:gdLst/>
            <a:ahLst/>
            <a:cxnLst/>
            <a:rect l="l" t="t" r="r" b="b"/>
            <a:pathLst>
              <a:path w="6789599" h="322506">
                <a:moveTo>
                  <a:pt x="0" y="0"/>
                </a:moveTo>
                <a:lnTo>
                  <a:pt x="6789599" y="0"/>
                </a:lnTo>
                <a:lnTo>
                  <a:pt x="6789599" y="322506"/>
                </a:lnTo>
                <a:lnTo>
                  <a:pt x="0" y="322506"/>
                </a:lnTo>
                <a:lnTo>
                  <a:pt x="0" y="0"/>
                </a:lnTo>
                <a:close/>
              </a:path>
            </a:pathLst>
          </a:custGeom>
          <a:blipFill>
            <a:blip r:embed="rId3">
              <a:alphaModFix amt="80000"/>
            </a:blip>
            <a:stretch>
              <a:fillRect/>
            </a:stretch>
          </a:blipFill>
        </p:spPr>
      </p:sp>
      <p:sp>
        <p:nvSpPr>
          <p:cNvPr id="14" name="Freeform 14"/>
          <p:cNvSpPr/>
          <p:nvPr/>
        </p:nvSpPr>
        <p:spPr>
          <a:xfrm rot="4161755">
            <a:off x="7679119" y="11047176"/>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grpSp>
        <p:nvGrpSpPr>
          <p:cNvPr id="15" name="Group 15"/>
          <p:cNvGrpSpPr/>
          <p:nvPr/>
        </p:nvGrpSpPr>
        <p:grpSpPr>
          <a:xfrm rot="7903244">
            <a:off x="7812647" y="2841310"/>
            <a:ext cx="8661734" cy="1610200"/>
            <a:chOff x="0" y="0"/>
            <a:chExt cx="2032229" cy="377787"/>
          </a:xfrm>
        </p:grpSpPr>
        <p:sp>
          <p:nvSpPr>
            <p:cNvPr id="16" name="Freeform 16"/>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7" name="TextBox 17"/>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8572885">
            <a:off x="8621508" y="4411855"/>
            <a:ext cx="5759608" cy="1769170"/>
            <a:chOff x="0" y="0"/>
            <a:chExt cx="1578447" cy="484849"/>
          </a:xfrm>
        </p:grpSpPr>
        <p:sp>
          <p:nvSpPr>
            <p:cNvPr id="19" name="Freeform 19"/>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20" name="TextBox 20"/>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38981">
            <a:off x="8692356" y="6165836"/>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grpSp>
        <p:nvGrpSpPr>
          <p:cNvPr id="22" name="Group 22"/>
          <p:cNvGrpSpPr/>
          <p:nvPr/>
        </p:nvGrpSpPr>
        <p:grpSpPr>
          <a:xfrm rot="1258575">
            <a:off x="17290405" y="4917272"/>
            <a:ext cx="3086100" cy="7366081"/>
            <a:chOff x="0" y="0"/>
            <a:chExt cx="812800" cy="1940038"/>
          </a:xfrm>
        </p:grpSpPr>
        <p:sp>
          <p:nvSpPr>
            <p:cNvPr id="23" name="Freeform 23"/>
            <p:cNvSpPr/>
            <p:nvPr/>
          </p:nvSpPr>
          <p:spPr>
            <a:xfrm>
              <a:off x="0" y="0"/>
              <a:ext cx="812800" cy="1940038"/>
            </a:xfrm>
            <a:custGeom>
              <a:avLst/>
              <a:gdLst/>
              <a:ahLst/>
              <a:cxnLst/>
              <a:rect l="l" t="t" r="r" b="b"/>
              <a:pathLst>
                <a:path w="812800" h="1940038">
                  <a:moveTo>
                    <a:pt x="0" y="0"/>
                  </a:moveTo>
                  <a:lnTo>
                    <a:pt x="812800" y="0"/>
                  </a:lnTo>
                  <a:lnTo>
                    <a:pt x="812800" y="1940038"/>
                  </a:lnTo>
                  <a:lnTo>
                    <a:pt x="0" y="1940038"/>
                  </a:lnTo>
                  <a:close/>
                </a:path>
              </a:pathLst>
            </a:custGeom>
            <a:solidFill>
              <a:srgbClr val="9FD41E">
                <a:alpha val="80000"/>
              </a:srgbClr>
            </a:solidFill>
          </p:spPr>
        </p:sp>
        <p:sp>
          <p:nvSpPr>
            <p:cNvPr id="24" name="TextBox 24"/>
            <p:cNvSpPr txBox="1"/>
            <p:nvPr/>
          </p:nvSpPr>
          <p:spPr>
            <a:xfrm>
              <a:off x="0" y="-57150"/>
              <a:ext cx="812800" cy="1997188"/>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4137860" flipV="1">
            <a:off x="15904614" y="8957208"/>
            <a:ext cx="3550745" cy="168660"/>
          </a:xfrm>
          <a:custGeom>
            <a:avLst/>
            <a:gdLst/>
            <a:ahLst/>
            <a:cxnLst/>
            <a:rect l="l" t="t" r="r" b="b"/>
            <a:pathLst>
              <a:path w="3550745" h="168660">
                <a:moveTo>
                  <a:pt x="0" y="168660"/>
                </a:moveTo>
                <a:lnTo>
                  <a:pt x="3550745" y="168660"/>
                </a:lnTo>
                <a:lnTo>
                  <a:pt x="3550745" y="0"/>
                </a:lnTo>
                <a:lnTo>
                  <a:pt x="0" y="0"/>
                </a:lnTo>
                <a:lnTo>
                  <a:pt x="0" y="168660"/>
                </a:lnTo>
                <a:close/>
              </a:path>
            </a:pathLst>
          </a:custGeom>
          <a:blipFill>
            <a:blip r:embed="rId3">
              <a:alphaModFix amt="65000"/>
            </a:blip>
            <a:stretch>
              <a:fillRect/>
            </a:stretch>
          </a:blipFill>
        </p:spPr>
      </p:sp>
      <p:sp>
        <p:nvSpPr>
          <p:cNvPr id="26" name="Freeform 26"/>
          <p:cNvSpPr/>
          <p:nvPr/>
        </p:nvSpPr>
        <p:spPr>
          <a:xfrm>
            <a:off x="1131175" y="8384838"/>
            <a:ext cx="761329" cy="761329"/>
          </a:xfrm>
          <a:custGeom>
            <a:avLst/>
            <a:gdLst/>
            <a:ahLst/>
            <a:cxnLst/>
            <a:rect l="l" t="t" r="r" b="b"/>
            <a:pathLst>
              <a:path w="761329" h="761329">
                <a:moveTo>
                  <a:pt x="0" y="0"/>
                </a:moveTo>
                <a:lnTo>
                  <a:pt x="761329" y="0"/>
                </a:lnTo>
                <a:lnTo>
                  <a:pt x="761329" y="761330"/>
                </a:lnTo>
                <a:lnTo>
                  <a:pt x="0" y="761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720268" y="913975"/>
            <a:ext cx="3883079" cy="1574163"/>
          </a:xfrm>
          <a:custGeom>
            <a:avLst/>
            <a:gdLst/>
            <a:ahLst/>
            <a:cxnLst/>
            <a:rect l="l" t="t" r="r" b="b"/>
            <a:pathLst>
              <a:path w="3883079" h="1574163">
                <a:moveTo>
                  <a:pt x="0" y="0"/>
                </a:moveTo>
                <a:lnTo>
                  <a:pt x="3883079" y="0"/>
                </a:lnTo>
                <a:lnTo>
                  <a:pt x="3883079" y="1574163"/>
                </a:lnTo>
                <a:lnTo>
                  <a:pt x="0" y="1574163"/>
                </a:lnTo>
                <a:lnTo>
                  <a:pt x="0" y="0"/>
                </a:lnTo>
                <a:close/>
              </a:path>
            </a:pathLst>
          </a:custGeom>
          <a:blipFill>
            <a:blip r:embed="rId6"/>
            <a:stretch>
              <a:fillRect/>
            </a:stretch>
          </a:blipFill>
        </p:spPr>
      </p:sp>
      <p:sp>
        <p:nvSpPr>
          <p:cNvPr id="28" name="TextBox 28"/>
          <p:cNvSpPr txBox="1"/>
          <p:nvPr/>
        </p:nvSpPr>
        <p:spPr>
          <a:xfrm>
            <a:off x="1028700" y="3678849"/>
            <a:ext cx="8603812" cy="2068676"/>
          </a:xfrm>
          <a:prstGeom prst="rect">
            <a:avLst/>
          </a:prstGeom>
        </p:spPr>
        <p:txBody>
          <a:bodyPr lIns="0" tIns="0" rIns="0" bIns="0" rtlCol="0" anchor="t">
            <a:spAutoFit/>
          </a:bodyPr>
          <a:lstStyle/>
          <a:p>
            <a:pPr>
              <a:lnSpc>
                <a:spcPts val="7814"/>
              </a:lnSpc>
            </a:pPr>
            <a:r>
              <a:rPr lang="en-US" sz="6855" dirty="0">
                <a:solidFill>
                  <a:srgbClr val="272727"/>
                </a:solidFill>
                <a:latin typeface="Poppins Bold"/>
              </a:rPr>
              <a:t>EVALUACIÓN INTERMEDIA</a:t>
            </a:r>
          </a:p>
        </p:txBody>
      </p:sp>
      <p:sp>
        <p:nvSpPr>
          <p:cNvPr id="29" name="TextBox 29"/>
          <p:cNvSpPr txBox="1"/>
          <p:nvPr/>
        </p:nvSpPr>
        <p:spPr>
          <a:xfrm>
            <a:off x="1034729" y="5868336"/>
            <a:ext cx="6662782" cy="977064"/>
          </a:xfrm>
          <a:prstGeom prst="rect">
            <a:avLst/>
          </a:prstGeom>
        </p:spPr>
        <p:txBody>
          <a:bodyPr lIns="0" tIns="0" rIns="0" bIns="0" rtlCol="0" anchor="t">
            <a:spAutoFit/>
          </a:bodyPr>
          <a:lstStyle/>
          <a:p>
            <a:pPr>
              <a:lnSpc>
                <a:spcPts val="3754"/>
              </a:lnSpc>
            </a:pPr>
            <a:r>
              <a:rPr lang="en-US" sz="3293" spc="141" dirty="0" err="1">
                <a:solidFill>
                  <a:srgbClr val="272727"/>
                </a:solidFill>
                <a:latin typeface="Poppins Semi-Bold"/>
              </a:rPr>
              <a:t>Licenciatura</a:t>
            </a:r>
            <a:r>
              <a:rPr lang="en-US" sz="3293" spc="141" dirty="0">
                <a:solidFill>
                  <a:srgbClr val="272727"/>
                </a:solidFill>
                <a:latin typeface="Poppins Semi-Bold"/>
              </a:rPr>
              <a:t> </a:t>
            </a:r>
            <a:r>
              <a:rPr lang="en-US" sz="3293" spc="141" dirty="0" err="1">
                <a:solidFill>
                  <a:srgbClr val="272727"/>
                </a:solidFill>
                <a:latin typeface="Poppins Semi-Bold"/>
              </a:rPr>
              <a:t>en</a:t>
            </a:r>
            <a:r>
              <a:rPr lang="en-US" sz="3293" spc="141" dirty="0">
                <a:solidFill>
                  <a:srgbClr val="272727"/>
                </a:solidFill>
                <a:latin typeface="Poppins Semi-Bold"/>
              </a:rPr>
              <a:t> </a:t>
            </a:r>
            <a:r>
              <a:rPr lang="en-US" sz="3293" spc="141" dirty="0" err="1">
                <a:solidFill>
                  <a:srgbClr val="272727"/>
                </a:solidFill>
                <a:latin typeface="Poppins Semi-Bold"/>
              </a:rPr>
              <a:t>Inteligencia</a:t>
            </a:r>
            <a:r>
              <a:rPr lang="en-US" sz="3293" spc="141" dirty="0">
                <a:solidFill>
                  <a:srgbClr val="272727"/>
                </a:solidFill>
                <a:latin typeface="Poppins Semi-Bold"/>
              </a:rPr>
              <a:t> de </a:t>
            </a:r>
            <a:r>
              <a:rPr lang="en-US" sz="3293" spc="141" dirty="0" err="1">
                <a:solidFill>
                  <a:srgbClr val="272727"/>
                </a:solidFill>
                <a:latin typeface="Poppins Semi-Bold"/>
              </a:rPr>
              <a:t>Negocios</a:t>
            </a:r>
            <a:endParaRPr lang="en-US" sz="3293" spc="141" dirty="0">
              <a:solidFill>
                <a:srgbClr val="272727"/>
              </a:solidFill>
              <a:latin typeface="Poppins Semi-Bold"/>
            </a:endParaRPr>
          </a:p>
        </p:txBody>
      </p:sp>
      <p:sp>
        <p:nvSpPr>
          <p:cNvPr id="30" name="TextBox 30"/>
          <p:cNvSpPr txBox="1"/>
          <p:nvPr/>
        </p:nvSpPr>
        <p:spPr>
          <a:xfrm>
            <a:off x="2063954" y="8719120"/>
            <a:ext cx="7867121" cy="380658"/>
          </a:xfrm>
          <a:prstGeom prst="rect">
            <a:avLst/>
          </a:prstGeom>
        </p:spPr>
        <p:txBody>
          <a:bodyPr lIns="0" tIns="0" rIns="0" bIns="0" rtlCol="0" anchor="t">
            <a:spAutoFit/>
          </a:bodyPr>
          <a:lstStyle/>
          <a:p>
            <a:pPr>
              <a:lnSpc>
                <a:spcPts val="2798"/>
              </a:lnSpc>
            </a:pPr>
            <a:r>
              <a:rPr lang="en-US" sz="2455" dirty="0" err="1">
                <a:solidFill>
                  <a:srgbClr val="272727"/>
                </a:solidFill>
                <a:latin typeface="Poppins Semi-Bold"/>
              </a:rPr>
              <a:t>Mtra</a:t>
            </a:r>
            <a:r>
              <a:rPr lang="en-US" sz="2455" dirty="0">
                <a:solidFill>
                  <a:srgbClr val="272727"/>
                </a:solidFill>
                <a:latin typeface="Poppins Semi-Bold"/>
              </a:rPr>
              <a:t>. Samantha Godínez </a:t>
            </a:r>
            <a:r>
              <a:rPr lang="en-US" sz="2455" dirty="0" err="1">
                <a:solidFill>
                  <a:srgbClr val="272727"/>
                </a:solidFill>
                <a:latin typeface="Poppins Semi-Bold"/>
              </a:rPr>
              <a:t>Romanillos</a:t>
            </a:r>
            <a:endParaRPr lang="en-US" sz="2455" dirty="0">
              <a:solidFill>
                <a:srgbClr val="272727"/>
              </a:solidFill>
              <a:latin typeface="Poppins Semi-Bold"/>
            </a:endParaRPr>
          </a:p>
        </p:txBody>
      </p:sp>
      <p:sp>
        <p:nvSpPr>
          <p:cNvPr id="31" name="TextBox 31"/>
          <p:cNvSpPr txBox="1"/>
          <p:nvPr/>
        </p:nvSpPr>
        <p:spPr>
          <a:xfrm>
            <a:off x="2063954" y="8497023"/>
            <a:ext cx="3515282" cy="270566"/>
          </a:xfrm>
          <a:prstGeom prst="rect">
            <a:avLst/>
          </a:prstGeom>
        </p:spPr>
        <p:txBody>
          <a:bodyPr lIns="0" tIns="0" rIns="0" bIns="0" rtlCol="0" anchor="t">
            <a:spAutoFit/>
          </a:bodyPr>
          <a:lstStyle/>
          <a:p>
            <a:pPr>
              <a:lnSpc>
                <a:spcPts val="2003"/>
              </a:lnSpc>
            </a:pPr>
            <a:r>
              <a:rPr lang="en-US" sz="1757">
                <a:solidFill>
                  <a:srgbClr val="272727"/>
                </a:solidFill>
                <a:latin typeface="Poppins"/>
              </a:rPr>
              <a:t>AD2023 - Semana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46258" y="4039806"/>
            <a:ext cx="4197742" cy="4886448"/>
            <a:chOff x="0" y="0"/>
            <a:chExt cx="1105578" cy="956000"/>
          </a:xfrm>
        </p:grpSpPr>
        <p:sp>
          <p:nvSpPr>
            <p:cNvPr id="3" name="Freeform 3"/>
            <p:cNvSpPr/>
            <p:nvPr/>
          </p:nvSpPr>
          <p:spPr>
            <a:xfrm>
              <a:off x="0" y="0"/>
              <a:ext cx="1105578" cy="956000"/>
            </a:xfrm>
            <a:custGeom>
              <a:avLst/>
              <a:gdLst/>
              <a:ahLst/>
              <a:cxnLst/>
              <a:rect l="l" t="t" r="r" b="b"/>
              <a:pathLst>
                <a:path w="1105578" h="956000">
                  <a:moveTo>
                    <a:pt x="0" y="0"/>
                  </a:moveTo>
                  <a:lnTo>
                    <a:pt x="1105578" y="0"/>
                  </a:lnTo>
                  <a:lnTo>
                    <a:pt x="1105578" y="956000"/>
                  </a:lnTo>
                  <a:lnTo>
                    <a:pt x="0" y="956000"/>
                  </a:lnTo>
                  <a:close/>
                </a:path>
              </a:pathLst>
            </a:custGeom>
            <a:solidFill>
              <a:srgbClr val="9FD41E"/>
            </a:solidFill>
          </p:spPr>
        </p:sp>
        <p:sp>
          <p:nvSpPr>
            <p:cNvPr id="4" name="TextBox 4"/>
            <p:cNvSpPr txBox="1"/>
            <p:nvPr/>
          </p:nvSpPr>
          <p:spPr>
            <a:xfrm>
              <a:off x="0" y="-57150"/>
              <a:ext cx="1105578" cy="10131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943152" y="8686407"/>
            <a:ext cx="5637978" cy="1818856"/>
            <a:chOff x="0" y="0"/>
            <a:chExt cx="1318923" cy="425495"/>
          </a:xfrm>
        </p:grpSpPr>
        <p:sp>
          <p:nvSpPr>
            <p:cNvPr id="6" name="Freeform 6"/>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7" name="TextBox 7"/>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994253" y="-75948"/>
            <a:ext cx="8230062" cy="10381997"/>
            <a:chOff x="0" y="0"/>
            <a:chExt cx="17786096" cy="22436671"/>
          </a:xfrm>
        </p:grpSpPr>
        <p:sp>
          <p:nvSpPr>
            <p:cNvPr id="9" name="Freeform 9"/>
            <p:cNvSpPr/>
            <p:nvPr/>
          </p:nvSpPr>
          <p:spPr>
            <a:xfrm>
              <a:off x="0" y="0"/>
              <a:ext cx="17786096" cy="22436710"/>
            </a:xfrm>
            <a:custGeom>
              <a:avLst/>
              <a:gdLst/>
              <a:ahLst/>
              <a:cxnLst/>
              <a:rect l="l" t="t" r="r" b="b"/>
              <a:pathLst>
                <a:path w="17786096" h="22436710">
                  <a:moveTo>
                    <a:pt x="9194800" y="0"/>
                  </a:moveTo>
                  <a:lnTo>
                    <a:pt x="2760091" y="13191110"/>
                  </a:lnTo>
                  <a:lnTo>
                    <a:pt x="0" y="22436710"/>
                  </a:lnTo>
                  <a:lnTo>
                    <a:pt x="17786096" y="22436710"/>
                  </a:lnTo>
                  <a:lnTo>
                    <a:pt x="17786096" y="16891"/>
                  </a:lnTo>
                  <a:lnTo>
                    <a:pt x="9194800" y="0"/>
                  </a:lnTo>
                  <a:close/>
                </a:path>
              </a:pathLst>
            </a:custGeom>
            <a:blipFill>
              <a:blip r:embed="rId2"/>
              <a:stretch>
                <a:fillRect l="-44669" r="-44669"/>
              </a:stretch>
            </a:blipFill>
          </p:spPr>
        </p:sp>
      </p:grpSp>
      <p:grpSp>
        <p:nvGrpSpPr>
          <p:cNvPr id="10" name="Group 10"/>
          <p:cNvGrpSpPr/>
          <p:nvPr/>
        </p:nvGrpSpPr>
        <p:grpSpPr>
          <a:xfrm rot="-10800000">
            <a:off x="10699004" y="-783547"/>
            <a:ext cx="5185700" cy="3086528"/>
            <a:chOff x="0" y="0"/>
            <a:chExt cx="1032362" cy="614462"/>
          </a:xfrm>
        </p:grpSpPr>
        <p:sp>
          <p:nvSpPr>
            <p:cNvPr id="11" name="Freeform 11"/>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12" name="TextBox 12"/>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4375750">
            <a:off x="7406018" y="5407411"/>
            <a:ext cx="6716297" cy="2610548"/>
            <a:chOff x="0" y="0"/>
            <a:chExt cx="1076951" cy="418598"/>
          </a:xfrm>
        </p:grpSpPr>
        <p:sp>
          <p:nvSpPr>
            <p:cNvPr id="14" name="Freeform 14"/>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5" name="TextBox 15"/>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7907321">
            <a:off x="11741168" y="-311760"/>
            <a:ext cx="6789599" cy="322506"/>
          </a:xfrm>
          <a:custGeom>
            <a:avLst/>
            <a:gdLst/>
            <a:ahLst/>
            <a:cxnLst/>
            <a:rect l="l" t="t" r="r" b="b"/>
            <a:pathLst>
              <a:path w="6789599" h="322506">
                <a:moveTo>
                  <a:pt x="0" y="0"/>
                </a:moveTo>
                <a:lnTo>
                  <a:pt x="6789599" y="0"/>
                </a:lnTo>
                <a:lnTo>
                  <a:pt x="6789599" y="322506"/>
                </a:lnTo>
                <a:lnTo>
                  <a:pt x="0" y="322506"/>
                </a:lnTo>
                <a:lnTo>
                  <a:pt x="0" y="0"/>
                </a:lnTo>
                <a:close/>
              </a:path>
            </a:pathLst>
          </a:custGeom>
          <a:blipFill>
            <a:blip r:embed="rId3">
              <a:alphaModFix amt="80000"/>
            </a:blip>
            <a:stretch>
              <a:fillRect/>
            </a:stretch>
          </a:blipFill>
        </p:spPr>
      </p:sp>
      <p:sp>
        <p:nvSpPr>
          <p:cNvPr id="17" name="Freeform 17"/>
          <p:cNvSpPr/>
          <p:nvPr/>
        </p:nvSpPr>
        <p:spPr>
          <a:xfrm rot="4161755">
            <a:off x="8512211" y="11047176"/>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grpSp>
        <p:nvGrpSpPr>
          <p:cNvPr id="18" name="Group 18"/>
          <p:cNvGrpSpPr/>
          <p:nvPr/>
        </p:nvGrpSpPr>
        <p:grpSpPr>
          <a:xfrm rot="7903244">
            <a:off x="8645739" y="2841310"/>
            <a:ext cx="8661734" cy="1610200"/>
            <a:chOff x="0" y="0"/>
            <a:chExt cx="2032229" cy="377787"/>
          </a:xfrm>
        </p:grpSpPr>
        <p:sp>
          <p:nvSpPr>
            <p:cNvPr id="19" name="Freeform 19"/>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20" name="TextBox 20"/>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8572885">
            <a:off x="9454599" y="4411855"/>
            <a:ext cx="5759608" cy="1769170"/>
            <a:chOff x="0" y="0"/>
            <a:chExt cx="1578447" cy="484849"/>
          </a:xfrm>
        </p:grpSpPr>
        <p:sp>
          <p:nvSpPr>
            <p:cNvPr id="22" name="Freeform 22"/>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23" name="TextBox 23"/>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338981">
            <a:off x="9525447" y="6165836"/>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grpSp>
        <p:nvGrpSpPr>
          <p:cNvPr id="25" name="Group 25"/>
          <p:cNvGrpSpPr/>
          <p:nvPr/>
        </p:nvGrpSpPr>
        <p:grpSpPr>
          <a:xfrm>
            <a:off x="1028700" y="2554177"/>
            <a:ext cx="4057650" cy="5185487"/>
            <a:chOff x="0" y="0"/>
            <a:chExt cx="1068681" cy="956000"/>
          </a:xfrm>
        </p:grpSpPr>
        <p:sp>
          <p:nvSpPr>
            <p:cNvPr id="26" name="Freeform 26"/>
            <p:cNvSpPr/>
            <p:nvPr/>
          </p:nvSpPr>
          <p:spPr>
            <a:xfrm>
              <a:off x="0" y="0"/>
              <a:ext cx="1068681" cy="956000"/>
            </a:xfrm>
            <a:custGeom>
              <a:avLst/>
              <a:gdLst/>
              <a:ahLst/>
              <a:cxnLst/>
              <a:rect l="l" t="t" r="r" b="b"/>
              <a:pathLst>
                <a:path w="1068681" h="956000">
                  <a:moveTo>
                    <a:pt x="0" y="0"/>
                  </a:moveTo>
                  <a:lnTo>
                    <a:pt x="1068681" y="0"/>
                  </a:lnTo>
                  <a:lnTo>
                    <a:pt x="1068681" y="956000"/>
                  </a:lnTo>
                  <a:lnTo>
                    <a:pt x="0" y="956000"/>
                  </a:lnTo>
                  <a:close/>
                </a:path>
              </a:pathLst>
            </a:custGeom>
            <a:solidFill>
              <a:srgbClr val="004AAD"/>
            </a:solidFill>
          </p:spPr>
        </p:sp>
        <p:sp>
          <p:nvSpPr>
            <p:cNvPr id="27" name="TextBox 27"/>
            <p:cNvSpPr txBox="1"/>
            <p:nvPr/>
          </p:nvSpPr>
          <p:spPr>
            <a:xfrm>
              <a:off x="0" y="-57150"/>
              <a:ext cx="1068681" cy="101315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1191627" y="6733080"/>
            <a:ext cx="620758" cy="539542"/>
          </a:xfrm>
          <a:custGeom>
            <a:avLst/>
            <a:gdLst/>
            <a:ahLst/>
            <a:cxnLst/>
            <a:rect l="l" t="t" r="r" b="b"/>
            <a:pathLst>
              <a:path w="620758" h="539542">
                <a:moveTo>
                  <a:pt x="0" y="0"/>
                </a:moveTo>
                <a:lnTo>
                  <a:pt x="620759" y="0"/>
                </a:lnTo>
                <a:lnTo>
                  <a:pt x="620759" y="539542"/>
                </a:lnTo>
                <a:lnTo>
                  <a:pt x="0" y="539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5188758" y="8060770"/>
            <a:ext cx="620758" cy="539542"/>
          </a:xfrm>
          <a:custGeom>
            <a:avLst/>
            <a:gdLst/>
            <a:ahLst/>
            <a:cxnLst/>
            <a:rect l="l" t="t" r="r" b="b"/>
            <a:pathLst>
              <a:path w="620758" h="539542">
                <a:moveTo>
                  <a:pt x="0" y="0"/>
                </a:moveTo>
                <a:lnTo>
                  <a:pt x="620758" y="0"/>
                </a:lnTo>
                <a:lnTo>
                  <a:pt x="620758" y="539542"/>
                </a:lnTo>
                <a:lnTo>
                  <a:pt x="0" y="539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262451" y="2716613"/>
            <a:ext cx="526552" cy="457442"/>
          </a:xfrm>
          <a:custGeom>
            <a:avLst/>
            <a:gdLst/>
            <a:ahLst/>
            <a:cxnLst/>
            <a:rect l="l" t="t" r="r" b="b"/>
            <a:pathLst>
              <a:path w="526552" h="457442">
                <a:moveTo>
                  <a:pt x="0" y="0"/>
                </a:moveTo>
                <a:lnTo>
                  <a:pt x="526553" y="0"/>
                </a:lnTo>
                <a:lnTo>
                  <a:pt x="526553" y="457442"/>
                </a:lnTo>
                <a:lnTo>
                  <a:pt x="0" y="4574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5282964" y="4316506"/>
            <a:ext cx="526552" cy="457442"/>
          </a:xfrm>
          <a:custGeom>
            <a:avLst/>
            <a:gdLst/>
            <a:ahLst/>
            <a:cxnLst/>
            <a:rect l="l" t="t" r="r" b="b"/>
            <a:pathLst>
              <a:path w="526552" h="457442">
                <a:moveTo>
                  <a:pt x="0" y="0"/>
                </a:moveTo>
                <a:lnTo>
                  <a:pt x="526552" y="0"/>
                </a:lnTo>
                <a:lnTo>
                  <a:pt x="526552" y="457442"/>
                </a:lnTo>
                <a:lnTo>
                  <a:pt x="0" y="4574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1028700" y="1009650"/>
            <a:ext cx="6736899" cy="673198"/>
          </a:xfrm>
          <a:prstGeom prst="rect">
            <a:avLst/>
          </a:prstGeom>
        </p:spPr>
        <p:txBody>
          <a:bodyPr lIns="0" tIns="0" rIns="0" bIns="0" rtlCol="0" anchor="t">
            <a:spAutoFit/>
          </a:bodyPr>
          <a:lstStyle/>
          <a:p>
            <a:pPr>
              <a:lnSpc>
                <a:spcPts val="5174"/>
              </a:lnSpc>
            </a:pPr>
            <a:r>
              <a:rPr lang="en-US" sz="4499" dirty="0" err="1">
                <a:solidFill>
                  <a:srgbClr val="000000"/>
                </a:solidFill>
                <a:latin typeface="Poppins Bold"/>
              </a:rPr>
              <a:t>Equipos</a:t>
            </a:r>
            <a:endParaRPr lang="en-US" sz="4499" dirty="0">
              <a:solidFill>
                <a:srgbClr val="000000"/>
              </a:solidFill>
              <a:latin typeface="Poppins Bold"/>
            </a:endParaRPr>
          </a:p>
        </p:txBody>
      </p:sp>
      <p:sp>
        <p:nvSpPr>
          <p:cNvPr id="34" name="TextBox 34"/>
          <p:cNvSpPr txBox="1"/>
          <p:nvPr/>
        </p:nvSpPr>
        <p:spPr>
          <a:xfrm>
            <a:off x="1794389" y="2902404"/>
            <a:ext cx="3057527" cy="328936"/>
          </a:xfrm>
          <a:prstGeom prst="rect">
            <a:avLst/>
          </a:prstGeom>
        </p:spPr>
        <p:txBody>
          <a:bodyPr lIns="0" tIns="0" rIns="0" bIns="0" rtlCol="0" anchor="t">
            <a:spAutoFit/>
          </a:bodyPr>
          <a:lstStyle/>
          <a:p>
            <a:pPr>
              <a:lnSpc>
                <a:spcPts val="2309"/>
              </a:lnSpc>
            </a:pPr>
            <a:r>
              <a:rPr lang="en-US" sz="2800" dirty="0" err="1">
                <a:solidFill>
                  <a:srgbClr val="FFFFFF"/>
                </a:solidFill>
                <a:latin typeface="Poppins Bold"/>
              </a:rPr>
              <a:t>Equipo</a:t>
            </a:r>
            <a:r>
              <a:rPr lang="en-US" sz="2800" dirty="0">
                <a:solidFill>
                  <a:srgbClr val="FFFFFF"/>
                </a:solidFill>
                <a:latin typeface="Poppins Bold"/>
              </a:rPr>
              <a:t> 1: </a:t>
            </a:r>
          </a:p>
        </p:txBody>
      </p:sp>
      <p:sp>
        <p:nvSpPr>
          <p:cNvPr id="35" name="TextBox 35"/>
          <p:cNvSpPr txBox="1"/>
          <p:nvPr/>
        </p:nvSpPr>
        <p:spPr>
          <a:xfrm>
            <a:off x="5885862" y="4445012"/>
            <a:ext cx="3057527" cy="328936"/>
          </a:xfrm>
          <a:prstGeom prst="rect">
            <a:avLst/>
          </a:prstGeom>
        </p:spPr>
        <p:txBody>
          <a:bodyPr lIns="0" tIns="0" rIns="0" bIns="0" rtlCol="0" anchor="t">
            <a:spAutoFit/>
          </a:bodyPr>
          <a:lstStyle/>
          <a:p>
            <a:pPr>
              <a:lnSpc>
                <a:spcPts val="2309"/>
              </a:lnSpc>
            </a:pPr>
            <a:r>
              <a:rPr lang="en-US" sz="2800" dirty="0" err="1">
                <a:solidFill>
                  <a:srgbClr val="272727"/>
                </a:solidFill>
                <a:latin typeface="Poppins Bold"/>
              </a:rPr>
              <a:t>Equipo</a:t>
            </a:r>
            <a:r>
              <a:rPr lang="en-US" sz="2800" dirty="0">
                <a:solidFill>
                  <a:srgbClr val="272727"/>
                </a:solidFill>
                <a:latin typeface="Poppins Bold"/>
              </a:rPr>
              <a:t> 2</a:t>
            </a:r>
          </a:p>
        </p:txBody>
      </p:sp>
      <p:sp>
        <p:nvSpPr>
          <p:cNvPr id="36" name="TextBox 36"/>
          <p:cNvSpPr txBox="1"/>
          <p:nvPr/>
        </p:nvSpPr>
        <p:spPr>
          <a:xfrm>
            <a:off x="1239594" y="3557771"/>
            <a:ext cx="3602261" cy="1540102"/>
          </a:xfrm>
          <a:prstGeom prst="rect">
            <a:avLst/>
          </a:prstGeom>
        </p:spPr>
        <p:txBody>
          <a:bodyPr lIns="0" tIns="0" rIns="0" bIns="0" rtlCol="0" anchor="t">
            <a:spAutoFit/>
          </a:bodyPr>
          <a:lstStyle/>
          <a:p>
            <a:pPr algn="just">
              <a:lnSpc>
                <a:spcPts val="2039"/>
              </a:lnSpc>
            </a:pPr>
            <a:r>
              <a:rPr lang="en-US" sz="1699" dirty="0">
                <a:solidFill>
                  <a:srgbClr val="FFFFFF"/>
                </a:solidFill>
                <a:latin typeface="Poppins"/>
              </a:rPr>
              <a:t>1.</a:t>
            </a:r>
          </a:p>
          <a:p>
            <a:pPr algn="just">
              <a:lnSpc>
                <a:spcPts val="2039"/>
              </a:lnSpc>
            </a:pPr>
            <a:r>
              <a:rPr lang="en-US" sz="1699" dirty="0">
                <a:solidFill>
                  <a:srgbClr val="FFFFFF"/>
                </a:solidFill>
                <a:latin typeface="Poppins"/>
              </a:rPr>
              <a:t>2.</a:t>
            </a:r>
          </a:p>
          <a:p>
            <a:pPr algn="just">
              <a:lnSpc>
                <a:spcPts val="2039"/>
              </a:lnSpc>
            </a:pPr>
            <a:r>
              <a:rPr lang="en-US" sz="1699" dirty="0">
                <a:solidFill>
                  <a:srgbClr val="FFFFFF"/>
                </a:solidFill>
                <a:latin typeface="Poppins"/>
              </a:rPr>
              <a:t>3.</a:t>
            </a:r>
          </a:p>
          <a:p>
            <a:pPr algn="just">
              <a:lnSpc>
                <a:spcPts val="2039"/>
              </a:lnSpc>
            </a:pPr>
            <a:r>
              <a:rPr lang="en-US" sz="1699" dirty="0">
                <a:solidFill>
                  <a:srgbClr val="FFFFFF"/>
                </a:solidFill>
                <a:latin typeface="Poppins"/>
              </a:rPr>
              <a:t>4.</a:t>
            </a:r>
          </a:p>
          <a:p>
            <a:pPr algn="just">
              <a:lnSpc>
                <a:spcPts val="2039"/>
              </a:lnSpc>
            </a:pPr>
            <a:r>
              <a:rPr lang="en-US" sz="1699" dirty="0">
                <a:solidFill>
                  <a:srgbClr val="FFFFFF"/>
                </a:solidFill>
                <a:latin typeface="Poppins"/>
              </a:rPr>
              <a:t>5.</a:t>
            </a:r>
          </a:p>
          <a:p>
            <a:pPr algn="just">
              <a:lnSpc>
                <a:spcPts val="2039"/>
              </a:lnSpc>
            </a:pPr>
            <a:endParaRPr lang="en-US" sz="1699" dirty="0">
              <a:solidFill>
                <a:srgbClr val="FFFFFF"/>
              </a:solidFill>
              <a:latin typeface="Poppins"/>
            </a:endParaRPr>
          </a:p>
        </p:txBody>
      </p:sp>
      <p:sp>
        <p:nvSpPr>
          <p:cNvPr id="40" name="AutoShape 2">
            <a:extLst>
              <a:ext uri="{FF2B5EF4-FFF2-40B4-BE49-F238E27FC236}">
                <a16:creationId xmlns:a16="http://schemas.microsoft.com/office/drawing/2014/main" id="{25DFB899-B08A-3167-BAE9-627C8768F6A3}"/>
              </a:ext>
            </a:extLst>
          </p:cNvPr>
          <p:cNvSpPr>
            <a:spLocks noChangeAspect="1" noChangeArrowheads="1"/>
          </p:cNvSpPr>
          <p:nvPr/>
        </p:nvSpPr>
        <p:spPr bwMode="auto">
          <a:xfrm>
            <a:off x="520700" y="4305300"/>
            <a:ext cx="508000" cy="50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1" name="TextBox 36">
            <a:extLst>
              <a:ext uri="{FF2B5EF4-FFF2-40B4-BE49-F238E27FC236}">
                <a16:creationId xmlns:a16="http://schemas.microsoft.com/office/drawing/2014/main" id="{DC48217F-A4CA-0B2E-FEF1-6A501FD60ACC}"/>
              </a:ext>
            </a:extLst>
          </p:cNvPr>
          <p:cNvSpPr txBox="1"/>
          <p:nvPr/>
        </p:nvSpPr>
        <p:spPr>
          <a:xfrm>
            <a:off x="5586304" y="5106398"/>
            <a:ext cx="3602261" cy="1540102"/>
          </a:xfrm>
          <a:prstGeom prst="rect">
            <a:avLst/>
          </a:prstGeom>
        </p:spPr>
        <p:txBody>
          <a:bodyPr lIns="0" tIns="0" rIns="0" bIns="0" rtlCol="0" anchor="t">
            <a:spAutoFit/>
          </a:bodyPr>
          <a:lstStyle/>
          <a:p>
            <a:pPr algn="just">
              <a:lnSpc>
                <a:spcPts val="2039"/>
              </a:lnSpc>
            </a:pPr>
            <a:r>
              <a:rPr lang="en-US" sz="1699" dirty="0">
                <a:latin typeface="Poppins"/>
              </a:rPr>
              <a:t>1.</a:t>
            </a:r>
          </a:p>
          <a:p>
            <a:pPr algn="just">
              <a:lnSpc>
                <a:spcPts val="2039"/>
              </a:lnSpc>
            </a:pPr>
            <a:r>
              <a:rPr lang="en-US" sz="1699" dirty="0">
                <a:latin typeface="Poppins"/>
              </a:rPr>
              <a:t>2.</a:t>
            </a:r>
          </a:p>
          <a:p>
            <a:pPr algn="just">
              <a:lnSpc>
                <a:spcPts val="2039"/>
              </a:lnSpc>
            </a:pPr>
            <a:r>
              <a:rPr lang="en-US" sz="1699" dirty="0">
                <a:latin typeface="Poppins"/>
              </a:rPr>
              <a:t>3.</a:t>
            </a:r>
          </a:p>
          <a:p>
            <a:pPr algn="just">
              <a:lnSpc>
                <a:spcPts val="2039"/>
              </a:lnSpc>
            </a:pPr>
            <a:r>
              <a:rPr lang="en-US" sz="1699" dirty="0">
                <a:latin typeface="Poppins"/>
              </a:rPr>
              <a:t>4.</a:t>
            </a:r>
          </a:p>
          <a:p>
            <a:pPr algn="just">
              <a:lnSpc>
                <a:spcPts val="2039"/>
              </a:lnSpc>
            </a:pPr>
            <a:r>
              <a:rPr lang="en-US" sz="1699" dirty="0">
                <a:latin typeface="Poppins"/>
              </a:rPr>
              <a:t>5.</a:t>
            </a:r>
          </a:p>
          <a:p>
            <a:pPr algn="just">
              <a:lnSpc>
                <a:spcPts val="2039"/>
              </a:lnSpc>
            </a:pPr>
            <a:endParaRPr lang="en-US" sz="1699" dirty="0">
              <a:latin typeface="Poppins"/>
            </a:endParaRPr>
          </a:p>
        </p:txBody>
      </p:sp>
      <p:sp>
        <p:nvSpPr>
          <p:cNvPr id="42" name="TextBox 34">
            <a:extLst>
              <a:ext uri="{FF2B5EF4-FFF2-40B4-BE49-F238E27FC236}">
                <a16:creationId xmlns:a16="http://schemas.microsoft.com/office/drawing/2014/main" id="{242474D2-D239-7D9A-77C8-FB80DF9612AC}"/>
              </a:ext>
            </a:extLst>
          </p:cNvPr>
          <p:cNvSpPr txBox="1"/>
          <p:nvPr/>
        </p:nvSpPr>
        <p:spPr>
          <a:xfrm>
            <a:off x="1905000" y="6891193"/>
            <a:ext cx="3057527" cy="298159"/>
          </a:xfrm>
          <a:prstGeom prst="rect">
            <a:avLst/>
          </a:prstGeom>
        </p:spPr>
        <p:txBody>
          <a:bodyPr lIns="0" tIns="0" rIns="0" bIns="0" rtlCol="0" anchor="t">
            <a:spAutoFit/>
          </a:bodyPr>
          <a:lstStyle/>
          <a:p>
            <a:pPr>
              <a:lnSpc>
                <a:spcPts val="2309"/>
              </a:lnSpc>
            </a:pPr>
            <a:r>
              <a:rPr lang="en-US" sz="2000" dirty="0">
                <a:solidFill>
                  <a:srgbClr val="FFFFFF"/>
                </a:solidFill>
                <a:latin typeface="Poppins Bold"/>
              </a:rPr>
              <a:t>Martes 24 | 11:00 </a:t>
            </a:r>
          </a:p>
        </p:txBody>
      </p:sp>
      <p:sp>
        <p:nvSpPr>
          <p:cNvPr id="43" name="TextBox 34">
            <a:extLst>
              <a:ext uri="{FF2B5EF4-FFF2-40B4-BE49-F238E27FC236}">
                <a16:creationId xmlns:a16="http://schemas.microsoft.com/office/drawing/2014/main" id="{F4756319-E5B0-A643-5257-6725A7896805}"/>
              </a:ext>
            </a:extLst>
          </p:cNvPr>
          <p:cNvSpPr txBox="1"/>
          <p:nvPr/>
        </p:nvSpPr>
        <p:spPr>
          <a:xfrm>
            <a:off x="5902200" y="8189404"/>
            <a:ext cx="3057527" cy="298159"/>
          </a:xfrm>
          <a:prstGeom prst="rect">
            <a:avLst/>
          </a:prstGeom>
        </p:spPr>
        <p:txBody>
          <a:bodyPr lIns="0" tIns="0" rIns="0" bIns="0" rtlCol="0" anchor="t">
            <a:spAutoFit/>
          </a:bodyPr>
          <a:lstStyle/>
          <a:p>
            <a:pPr>
              <a:lnSpc>
                <a:spcPts val="2309"/>
              </a:lnSpc>
            </a:pPr>
            <a:r>
              <a:rPr lang="en-US" sz="2000" dirty="0">
                <a:latin typeface="Poppins Bold"/>
              </a:rPr>
              <a:t>Martes 24 | 12:00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5021354" y="9893479"/>
            <a:ext cx="16583520" cy="1074361"/>
            <a:chOff x="0" y="0"/>
            <a:chExt cx="5405821" cy="350215"/>
          </a:xfrm>
        </p:grpSpPr>
        <p:sp>
          <p:nvSpPr>
            <p:cNvPr id="11" name="Freeform 11"/>
            <p:cNvSpPr/>
            <p:nvPr/>
          </p:nvSpPr>
          <p:spPr>
            <a:xfrm>
              <a:off x="0" y="0"/>
              <a:ext cx="5405821" cy="350215"/>
            </a:xfrm>
            <a:custGeom>
              <a:avLst/>
              <a:gdLst/>
              <a:ahLst/>
              <a:cxnLst/>
              <a:rect l="l" t="t" r="r" b="b"/>
              <a:pathLst>
                <a:path w="5405821" h="350215">
                  <a:moveTo>
                    <a:pt x="5202621" y="0"/>
                  </a:moveTo>
                  <a:lnTo>
                    <a:pt x="0" y="0"/>
                  </a:lnTo>
                  <a:lnTo>
                    <a:pt x="203200" y="350215"/>
                  </a:lnTo>
                  <a:lnTo>
                    <a:pt x="5405821" y="350215"/>
                  </a:lnTo>
                  <a:lnTo>
                    <a:pt x="5202621" y="0"/>
                  </a:lnTo>
                  <a:close/>
                </a:path>
              </a:pathLst>
            </a:custGeom>
            <a:solidFill>
              <a:srgbClr val="004AAD"/>
            </a:solidFill>
          </p:spPr>
        </p:sp>
        <p:sp>
          <p:nvSpPr>
            <p:cNvPr id="12" name="TextBox 12"/>
            <p:cNvSpPr txBox="1"/>
            <p:nvPr/>
          </p:nvSpPr>
          <p:spPr>
            <a:xfrm>
              <a:off x="101600" y="-57150"/>
              <a:ext cx="5202621" cy="4073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880973" y="9893479"/>
            <a:ext cx="13266646" cy="1074361"/>
            <a:chOff x="0" y="0"/>
            <a:chExt cx="4324602" cy="350215"/>
          </a:xfrm>
        </p:grpSpPr>
        <p:sp>
          <p:nvSpPr>
            <p:cNvPr id="14" name="Freeform 14"/>
            <p:cNvSpPr/>
            <p:nvPr/>
          </p:nvSpPr>
          <p:spPr>
            <a:xfrm>
              <a:off x="0" y="0"/>
              <a:ext cx="4324602" cy="350215"/>
            </a:xfrm>
            <a:custGeom>
              <a:avLst/>
              <a:gdLst/>
              <a:ahLst/>
              <a:cxnLst/>
              <a:rect l="l" t="t" r="r" b="b"/>
              <a:pathLst>
                <a:path w="4324602" h="350215">
                  <a:moveTo>
                    <a:pt x="4121402" y="0"/>
                  </a:moveTo>
                  <a:lnTo>
                    <a:pt x="0" y="0"/>
                  </a:lnTo>
                  <a:lnTo>
                    <a:pt x="203200" y="350215"/>
                  </a:lnTo>
                  <a:lnTo>
                    <a:pt x="4324602" y="350215"/>
                  </a:lnTo>
                  <a:lnTo>
                    <a:pt x="4121402" y="0"/>
                  </a:lnTo>
                  <a:close/>
                </a:path>
              </a:pathLst>
            </a:custGeom>
            <a:solidFill>
              <a:srgbClr val="9FD41E"/>
            </a:solidFill>
          </p:spPr>
        </p:sp>
        <p:sp>
          <p:nvSpPr>
            <p:cNvPr id="15" name="TextBox 15"/>
            <p:cNvSpPr txBox="1"/>
            <p:nvPr/>
          </p:nvSpPr>
          <p:spPr>
            <a:xfrm>
              <a:off x="101600" y="-57150"/>
              <a:ext cx="4121402" cy="40736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7788460">
            <a:off x="-1662871" y="-533333"/>
            <a:ext cx="5082582" cy="2414226"/>
          </a:xfrm>
          <a:custGeom>
            <a:avLst/>
            <a:gdLst/>
            <a:ahLst/>
            <a:cxnLst/>
            <a:rect l="l" t="t" r="r" b="b"/>
            <a:pathLst>
              <a:path w="5082582" h="2414226">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7749296" flipH="1">
            <a:off x="14939846" y="-541127"/>
            <a:ext cx="5082582" cy="2414226"/>
          </a:xfrm>
          <a:custGeom>
            <a:avLst/>
            <a:gdLst/>
            <a:ahLst/>
            <a:cxnLst/>
            <a:rect l="l" t="t" r="r" b="b"/>
            <a:pathLst>
              <a:path w="5082582" h="2414226">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3042882" y="2825546"/>
            <a:ext cx="12287394" cy="4062651"/>
          </a:xfrm>
          <a:prstGeom prst="rect">
            <a:avLst/>
          </a:prstGeom>
        </p:spPr>
        <p:txBody>
          <a:bodyPr wrap="square" lIns="0" tIns="0" rIns="0" bIns="0" rtlCol="0" anchor="t">
            <a:spAutoFit/>
          </a:bodyPr>
          <a:lstStyle/>
          <a:p>
            <a:pPr algn="ctr"/>
            <a:r>
              <a:rPr lang="en-US" sz="8800" dirty="0">
                <a:solidFill>
                  <a:srgbClr val="000000"/>
                </a:solidFill>
                <a:latin typeface="Poppins Bold"/>
              </a:rPr>
              <a:t>¿Por </a:t>
            </a:r>
            <a:r>
              <a:rPr lang="en-US" sz="8800" dirty="0" err="1">
                <a:solidFill>
                  <a:srgbClr val="000000"/>
                </a:solidFill>
                <a:latin typeface="Poppins Bold"/>
              </a:rPr>
              <a:t>qué</a:t>
            </a:r>
            <a:r>
              <a:rPr lang="en-US" sz="8800" dirty="0">
                <a:solidFill>
                  <a:srgbClr val="000000"/>
                </a:solidFill>
                <a:latin typeface="Poppins Bold"/>
              </a:rPr>
              <a:t> </a:t>
            </a:r>
            <a:r>
              <a:rPr lang="en-US" sz="8800" dirty="0" err="1">
                <a:solidFill>
                  <a:srgbClr val="000000"/>
                </a:solidFill>
                <a:latin typeface="Poppins Bold"/>
              </a:rPr>
              <a:t>estudiar</a:t>
            </a:r>
            <a:r>
              <a:rPr lang="en-US" sz="8800" dirty="0">
                <a:solidFill>
                  <a:srgbClr val="000000"/>
                </a:solidFill>
                <a:latin typeface="Poppins Bold"/>
              </a:rPr>
              <a:t> </a:t>
            </a:r>
            <a:r>
              <a:rPr lang="en-US" sz="8800" dirty="0" err="1">
                <a:solidFill>
                  <a:srgbClr val="000000"/>
                </a:solidFill>
                <a:latin typeface="Poppins Bold"/>
              </a:rPr>
              <a:t>Inteligencia</a:t>
            </a:r>
            <a:r>
              <a:rPr lang="en-US" sz="8800" dirty="0">
                <a:solidFill>
                  <a:srgbClr val="000000"/>
                </a:solidFill>
                <a:latin typeface="Poppins Bold"/>
              </a:rPr>
              <a:t> de </a:t>
            </a:r>
            <a:r>
              <a:rPr lang="en-US" sz="8800" dirty="0" err="1">
                <a:solidFill>
                  <a:srgbClr val="000000"/>
                </a:solidFill>
                <a:latin typeface="Poppins Bold"/>
              </a:rPr>
              <a:t>Negocios</a:t>
            </a:r>
            <a:r>
              <a:rPr lang="en-US" sz="8800" dirty="0">
                <a:solidFill>
                  <a:srgbClr val="000000"/>
                </a:solidFill>
                <a:latin typeface="Poppins Bold"/>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94009" y="1519351"/>
            <a:ext cx="14439900" cy="673198"/>
          </a:xfrm>
          <a:prstGeom prst="rect">
            <a:avLst/>
          </a:prstGeom>
        </p:spPr>
        <p:txBody>
          <a:bodyPr wrap="square" lIns="0" tIns="0" rIns="0" bIns="0" rtlCol="0" anchor="t">
            <a:spAutoFit/>
          </a:bodyPr>
          <a:lstStyle/>
          <a:p>
            <a:pPr>
              <a:lnSpc>
                <a:spcPts val="5174"/>
              </a:lnSpc>
            </a:pPr>
            <a:r>
              <a:rPr lang="en-US" sz="4499" dirty="0" err="1">
                <a:solidFill>
                  <a:srgbClr val="000000"/>
                </a:solidFill>
                <a:latin typeface="Poppins Bold"/>
              </a:rPr>
              <a:t>Hagamos</a:t>
            </a:r>
            <a:r>
              <a:rPr lang="en-US" sz="4499" dirty="0">
                <a:solidFill>
                  <a:srgbClr val="000000"/>
                </a:solidFill>
                <a:latin typeface="Poppins Bold"/>
              </a:rPr>
              <a:t> </a:t>
            </a:r>
            <a:r>
              <a:rPr lang="en-US" sz="4499" dirty="0" err="1">
                <a:solidFill>
                  <a:srgbClr val="000000"/>
                </a:solidFill>
                <a:latin typeface="Poppins Bold"/>
              </a:rPr>
              <a:t>una</a:t>
            </a:r>
            <a:r>
              <a:rPr lang="en-US" sz="4499" dirty="0">
                <a:solidFill>
                  <a:srgbClr val="000000"/>
                </a:solidFill>
                <a:latin typeface="Poppins Bold"/>
              </a:rPr>
              <a:t> </a:t>
            </a:r>
            <a:r>
              <a:rPr lang="en-US" sz="4499" dirty="0" err="1">
                <a:solidFill>
                  <a:srgbClr val="000000"/>
                </a:solidFill>
                <a:latin typeface="Poppins Bold"/>
              </a:rPr>
              <a:t>pausa</a:t>
            </a:r>
            <a:r>
              <a:rPr lang="en-US" sz="4499" dirty="0">
                <a:solidFill>
                  <a:srgbClr val="000000"/>
                </a:solidFill>
                <a:latin typeface="Poppins Bold"/>
              </a:rPr>
              <a:t> para </a:t>
            </a:r>
            <a:r>
              <a:rPr lang="en-US" sz="4499" dirty="0" err="1">
                <a:solidFill>
                  <a:srgbClr val="000000"/>
                </a:solidFill>
                <a:latin typeface="Poppins Bold"/>
              </a:rPr>
              <a:t>reflexionar</a:t>
            </a:r>
            <a:r>
              <a:rPr lang="en-US" sz="4499" dirty="0">
                <a:solidFill>
                  <a:srgbClr val="000000"/>
                </a:solidFill>
                <a:latin typeface="Poppins Bold"/>
              </a:rPr>
              <a:t>: </a:t>
            </a:r>
          </a:p>
        </p:txBody>
      </p:sp>
      <p:sp>
        <p:nvSpPr>
          <p:cNvPr id="3" name="TextBox 3"/>
          <p:cNvSpPr txBox="1"/>
          <p:nvPr/>
        </p:nvSpPr>
        <p:spPr>
          <a:xfrm>
            <a:off x="3581400" y="3015550"/>
            <a:ext cx="11568982" cy="872034"/>
          </a:xfrm>
          <a:prstGeom prst="rect">
            <a:avLst/>
          </a:prstGeom>
        </p:spPr>
        <p:txBody>
          <a:bodyPr wrap="square" lIns="0" tIns="0" rIns="0" bIns="0" rtlCol="0" anchor="t">
            <a:spAutoFit/>
          </a:bodyPr>
          <a:lstStyle/>
          <a:p>
            <a:pPr>
              <a:lnSpc>
                <a:spcPts val="3409"/>
              </a:lnSpc>
            </a:pPr>
            <a:r>
              <a:rPr lang="en-US" sz="2964" dirty="0">
                <a:solidFill>
                  <a:srgbClr val="000000"/>
                </a:solidFill>
                <a:latin typeface="Century Gothic" panose="020B0502020202020204" pitchFamily="34" charset="0"/>
              </a:rPr>
              <a:t>¿</a:t>
            </a:r>
            <a:r>
              <a:rPr lang="en-US" sz="2964" dirty="0" err="1">
                <a:solidFill>
                  <a:srgbClr val="000000"/>
                </a:solidFill>
                <a:latin typeface="Century Gothic" panose="020B0502020202020204" pitchFamily="34" charset="0"/>
              </a:rPr>
              <a:t>Qué</a:t>
            </a:r>
            <a:r>
              <a:rPr lang="en-US" sz="2964" dirty="0">
                <a:solidFill>
                  <a:srgbClr val="000000"/>
                </a:solidFill>
                <a:latin typeface="Century Gothic" panose="020B0502020202020204" pitchFamily="34" charset="0"/>
              </a:rPr>
              <a:t> es lo que </a:t>
            </a:r>
            <a:r>
              <a:rPr lang="en-US" sz="2964" dirty="0" err="1">
                <a:solidFill>
                  <a:srgbClr val="000000"/>
                </a:solidFill>
                <a:latin typeface="Century Gothic" panose="020B0502020202020204" pitchFamily="34" charset="0"/>
              </a:rPr>
              <a:t>más</a:t>
            </a:r>
            <a:r>
              <a:rPr lang="en-US" sz="2964" dirty="0">
                <a:solidFill>
                  <a:srgbClr val="000000"/>
                </a:solidFill>
                <a:latin typeface="Century Gothic" panose="020B0502020202020204" pitchFamily="34" charset="0"/>
              </a:rPr>
              <a:t> me ha </a:t>
            </a:r>
            <a:r>
              <a:rPr lang="en-US" sz="2964" dirty="0" err="1">
                <a:solidFill>
                  <a:srgbClr val="000000"/>
                </a:solidFill>
                <a:latin typeface="Century Gothic" panose="020B0502020202020204" pitchFamily="34" charset="0"/>
              </a:rPr>
              <a:t>gustado</a:t>
            </a:r>
            <a:r>
              <a:rPr lang="en-US" sz="2964" dirty="0">
                <a:solidFill>
                  <a:srgbClr val="000000"/>
                </a:solidFill>
                <a:latin typeface="Century Gothic" panose="020B0502020202020204" pitchFamily="34" charset="0"/>
              </a:rPr>
              <a:t> de mi Carrera, hasta </a:t>
            </a:r>
            <a:r>
              <a:rPr lang="en-US" sz="2964" dirty="0" err="1">
                <a:solidFill>
                  <a:srgbClr val="000000"/>
                </a:solidFill>
                <a:latin typeface="Century Gothic" panose="020B0502020202020204" pitchFamily="34" charset="0"/>
              </a:rPr>
              <a:t>el</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momento</a:t>
            </a:r>
            <a:r>
              <a:rPr lang="en-US" sz="2964" dirty="0">
                <a:solidFill>
                  <a:srgbClr val="000000"/>
                </a:solidFill>
                <a:latin typeface="Century Gothic" panose="020B0502020202020204" pitchFamily="34" charset="0"/>
              </a:rPr>
              <a:t>? ¿Si es lo que </a:t>
            </a:r>
            <a:r>
              <a:rPr lang="en-US" sz="2964" dirty="0" err="1">
                <a:solidFill>
                  <a:srgbClr val="000000"/>
                </a:solidFill>
                <a:latin typeface="Century Gothic" panose="020B0502020202020204" pitchFamily="34" charset="0"/>
              </a:rPr>
              <a:t>pensaba</a:t>
            </a:r>
            <a:r>
              <a:rPr lang="en-US" sz="2964" dirty="0">
                <a:solidFill>
                  <a:srgbClr val="000000"/>
                </a:solidFill>
                <a:latin typeface="Century Gothic" panose="020B0502020202020204" pitchFamily="34" charset="0"/>
              </a:rPr>
              <a:t>?</a:t>
            </a:r>
          </a:p>
        </p:txBody>
      </p:sp>
      <p:sp>
        <p:nvSpPr>
          <p:cNvPr id="4" name="TextBox 4"/>
          <p:cNvSpPr txBox="1"/>
          <p:nvPr/>
        </p:nvSpPr>
        <p:spPr>
          <a:xfrm>
            <a:off x="5021354" y="4860389"/>
            <a:ext cx="7225580" cy="872034"/>
          </a:xfrm>
          <a:prstGeom prst="rect">
            <a:avLst/>
          </a:prstGeom>
        </p:spPr>
        <p:txBody>
          <a:bodyPr wrap="square" lIns="0" tIns="0" rIns="0" bIns="0" rtlCol="0" anchor="t">
            <a:spAutoFit/>
          </a:bodyPr>
          <a:lstStyle/>
          <a:p>
            <a:pPr>
              <a:lnSpc>
                <a:spcPts val="3409"/>
              </a:lnSpc>
            </a:pPr>
            <a:r>
              <a:rPr lang="en-US" sz="2964" dirty="0">
                <a:solidFill>
                  <a:srgbClr val="000000"/>
                </a:solidFill>
                <a:latin typeface="Century Gothic" panose="020B0502020202020204" pitchFamily="34" charset="0"/>
              </a:rPr>
              <a:t>¿</a:t>
            </a:r>
            <a:r>
              <a:rPr lang="en-US" sz="2964" dirty="0" err="1">
                <a:solidFill>
                  <a:srgbClr val="000000"/>
                </a:solidFill>
                <a:latin typeface="Century Gothic" panose="020B0502020202020204" pitchFamily="34" charset="0"/>
              </a:rPr>
              <a:t>Qué</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cambiaría</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Qué</a:t>
            </a:r>
            <a:r>
              <a:rPr lang="en-US" sz="2964" dirty="0">
                <a:solidFill>
                  <a:srgbClr val="000000"/>
                </a:solidFill>
                <a:latin typeface="Century Gothic" panose="020B0502020202020204" pitchFamily="34" charset="0"/>
              </a:rPr>
              <a:t> me </a:t>
            </a:r>
            <a:r>
              <a:rPr lang="en-US" sz="2964" dirty="0" err="1">
                <a:solidFill>
                  <a:srgbClr val="000000"/>
                </a:solidFill>
                <a:latin typeface="Century Gothic" panose="020B0502020202020204" pitchFamily="34" charset="0"/>
              </a:rPr>
              <a:t>motiva</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En</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dónde</a:t>
            </a:r>
            <a:r>
              <a:rPr lang="en-US" sz="2964" dirty="0">
                <a:solidFill>
                  <a:srgbClr val="000000"/>
                </a:solidFill>
                <a:latin typeface="Century Gothic" panose="020B0502020202020204" pitchFamily="34" charset="0"/>
              </a:rPr>
              <a:t> me </a:t>
            </a:r>
            <a:r>
              <a:rPr lang="en-US" sz="2964" dirty="0" err="1">
                <a:solidFill>
                  <a:srgbClr val="000000"/>
                </a:solidFill>
                <a:latin typeface="Century Gothic" panose="020B0502020202020204" pitchFamily="34" charset="0"/>
              </a:rPr>
              <a:t>veo</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en</a:t>
            </a:r>
            <a:r>
              <a:rPr lang="en-US" sz="2964" dirty="0">
                <a:solidFill>
                  <a:srgbClr val="000000"/>
                </a:solidFill>
                <a:latin typeface="Century Gothic" panose="020B0502020202020204" pitchFamily="34" charset="0"/>
              </a:rPr>
              <a:t> 5 </a:t>
            </a:r>
            <a:r>
              <a:rPr lang="en-US" sz="2964" dirty="0" err="1">
                <a:solidFill>
                  <a:srgbClr val="000000"/>
                </a:solidFill>
                <a:latin typeface="Century Gothic" panose="020B0502020202020204" pitchFamily="34" charset="0"/>
              </a:rPr>
              <a:t>años</a:t>
            </a:r>
            <a:r>
              <a:rPr lang="en-US" sz="2964" dirty="0">
                <a:solidFill>
                  <a:srgbClr val="000000"/>
                </a:solidFill>
                <a:latin typeface="Century Gothic" panose="020B0502020202020204" pitchFamily="34" charset="0"/>
              </a:rPr>
              <a:t>? </a:t>
            </a:r>
          </a:p>
        </p:txBody>
      </p:sp>
      <p:sp>
        <p:nvSpPr>
          <p:cNvPr id="5" name="TextBox 5"/>
          <p:cNvSpPr txBox="1"/>
          <p:nvPr/>
        </p:nvSpPr>
        <p:spPr>
          <a:xfrm>
            <a:off x="6479391" y="6790534"/>
            <a:ext cx="9372600" cy="877035"/>
          </a:xfrm>
          <a:prstGeom prst="rect">
            <a:avLst/>
          </a:prstGeom>
        </p:spPr>
        <p:txBody>
          <a:bodyPr wrap="square" lIns="0" tIns="0" rIns="0" bIns="0" rtlCol="0" anchor="t">
            <a:spAutoFit/>
          </a:bodyPr>
          <a:lstStyle/>
          <a:p>
            <a:pPr>
              <a:lnSpc>
                <a:spcPts val="3409"/>
              </a:lnSpc>
            </a:pPr>
            <a:r>
              <a:rPr lang="en-US" sz="2964" dirty="0">
                <a:solidFill>
                  <a:srgbClr val="000000"/>
                </a:solidFill>
                <a:latin typeface="Century Gothic" panose="020B0502020202020204" pitchFamily="34" charset="0"/>
              </a:rPr>
              <a:t>¿</a:t>
            </a:r>
            <a:r>
              <a:rPr lang="en-US" sz="2964" dirty="0" err="1">
                <a:solidFill>
                  <a:srgbClr val="000000"/>
                </a:solidFill>
                <a:latin typeface="Century Gothic" panose="020B0502020202020204" pitchFamily="34" charset="0"/>
              </a:rPr>
              <a:t>Qué</a:t>
            </a:r>
            <a:r>
              <a:rPr lang="en-US" sz="2964" dirty="0">
                <a:solidFill>
                  <a:srgbClr val="000000"/>
                </a:solidFill>
                <a:latin typeface="Century Gothic" panose="020B0502020202020204" pitchFamily="34" charset="0"/>
              </a:rPr>
              <a:t> es lo que </a:t>
            </a:r>
            <a:r>
              <a:rPr lang="en-US" sz="2964" dirty="0" err="1">
                <a:solidFill>
                  <a:srgbClr val="000000"/>
                </a:solidFill>
                <a:latin typeface="Century Gothic" panose="020B0502020202020204" pitchFamily="34" charset="0"/>
              </a:rPr>
              <a:t>quiero</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hacer</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como</a:t>
            </a:r>
            <a:r>
              <a:rPr lang="en-US" sz="2964" dirty="0">
                <a:solidFill>
                  <a:srgbClr val="000000"/>
                </a:solidFill>
                <a:latin typeface="Century Gothic" panose="020B0502020202020204" pitchFamily="34" charset="0"/>
              </a:rPr>
              <a:t> un </a:t>
            </a:r>
            <a:r>
              <a:rPr lang="en-US" sz="2964" dirty="0" err="1">
                <a:solidFill>
                  <a:srgbClr val="000000"/>
                </a:solidFill>
                <a:latin typeface="Century Gothic" panose="020B0502020202020204" pitchFamily="34" charset="0"/>
              </a:rPr>
              <a:t>estratega</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en</a:t>
            </a:r>
            <a:r>
              <a:rPr lang="en-US" sz="2964" dirty="0">
                <a:solidFill>
                  <a:srgbClr val="000000"/>
                </a:solidFill>
                <a:latin typeface="Century Gothic" panose="020B0502020202020204" pitchFamily="34" charset="0"/>
              </a:rPr>
              <a:t> </a:t>
            </a:r>
            <a:r>
              <a:rPr lang="en-US" sz="2964" dirty="0" err="1">
                <a:solidFill>
                  <a:srgbClr val="000000"/>
                </a:solidFill>
                <a:latin typeface="Century Gothic" panose="020B0502020202020204" pitchFamily="34" charset="0"/>
              </a:rPr>
              <a:t>inteligencia</a:t>
            </a:r>
            <a:r>
              <a:rPr lang="en-US" sz="2964" dirty="0">
                <a:solidFill>
                  <a:srgbClr val="000000"/>
                </a:solidFill>
                <a:latin typeface="Century Gothic" panose="020B0502020202020204" pitchFamily="34" charset="0"/>
              </a:rPr>
              <a:t> de </a:t>
            </a:r>
            <a:r>
              <a:rPr lang="en-US" sz="2964" dirty="0" err="1">
                <a:solidFill>
                  <a:srgbClr val="000000"/>
                </a:solidFill>
                <a:latin typeface="Century Gothic" panose="020B0502020202020204" pitchFamily="34" charset="0"/>
              </a:rPr>
              <a:t>negocios</a:t>
            </a:r>
            <a:r>
              <a:rPr lang="en-US" sz="2964" dirty="0">
                <a:solidFill>
                  <a:srgbClr val="000000"/>
                </a:solidFill>
                <a:latin typeface="Century Gothic" panose="020B0502020202020204" pitchFamily="34" charset="0"/>
              </a:rPr>
              <a:t>? </a:t>
            </a:r>
          </a:p>
        </p:txBody>
      </p:sp>
      <p:sp>
        <p:nvSpPr>
          <p:cNvPr id="41" name="Freeform 41"/>
          <p:cNvSpPr/>
          <p:nvPr/>
        </p:nvSpPr>
        <p:spPr>
          <a:xfrm>
            <a:off x="2463082" y="2850270"/>
            <a:ext cx="917480" cy="797061"/>
          </a:xfrm>
          <a:custGeom>
            <a:avLst/>
            <a:gdLst/>
            <a:ahLst/>
            <a:cxnLst/>
            <a:rect l="l" t="t" r="r" b="b"/>
            <a:pathLst>
              <a:path w="917480" h="797061">
                <a:moveTo>
                  <a:pt x="0" y="0"/>
                </a:moveTo>
                <a:lnTo>
                  <a:pt x="917480" y="0"/>
                </a:lnTo>
                <a:lnTo>
                  <a:pt x="917480" y="797060"/>
                </a:lnTo>
                <a:lnTo>
                  <a:pt x="0" y="797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a:off x="3903035" y="4695109"/>
            <a:ext cx="917480" cy="797061"/>
          </a:xfrm>
          <a:custGeom>
            <a:avLst/>
            <a:gdLst/>
            <a:ahLst/>
            <a:cxnLst/>
            <a:rect l="l" t="t" r="r" b="b"/>
            <a:pathLst>
              <a:path w="917480" h="797061">
                <a:moveTo>
                  <a:pt x="0" y="0"/>
                </a:moveTo>
                <a:lnTo>
                  <a:pt x="917480" y="0"/>
                </a:lnTo>
                <a:lnTo>
                  <a:pt x="917480" y="797060"/>
                </a:lnTo>
                <a:lnTo>
                  <a:pt x="0" y="797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a:off x="5434881" y="6705228"/>
            <a:ext cx="917480" cy="797061"/>
          </a:xfrm>
          <a:custGeom>
            <a:avLst/>
            <a:gdLst/>
            <a:ahLst/>
            <a:cxnLst/>
            <a:rect l="l" t="t" r="r" b="b"/>
            <a:pathLst>
              <a:path w="917480" h="797061">
                <a:moveTo>
                  <a:pt x="0" y="0"/>
                </a:moveTo>
                <a:lnTo>
                  <a:pt x="917480" y="0"/>
                </a:lnTo>
                <a:lnTo>
                  <a:pt x="917480" y="797061"/>
                </a:lnTo>
                <a:lnTo>
                  <a:pt x="0" y="797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a:off x="2572183" y="2939806"/>
            <a:ext cx="699279" cy="617987"/>
          </a:xfrm>
          <a:custGeom>
            <a:avLst/>
            <a:gdLst/>
            <a:ahLst/>
            <a:cxnLst/>
            <a:rect l="l" t="t" r="r" b="b"/>
            <a:pathLst>
              <a:path w="699279" h="617987">
                <a:moveTo>
                  <a:pt x="0" y="0"/>
                </a:moveTo>
                <a:lnTo>
                  <a:pt x="699278" y="0"/>
                </a:lnTo>
                <a:lnTo>
                  <a:pt x="699278" y="617988"/>
                </a:lnTo>
                <a:lnTo>
                  <a:pt x="0" y="617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Freeform 45"/>
          <p:cNvSpPr/>
          <p:nvPr/>
        </p:nvSpPr>
        <p:spPr>
          <a:xfrm>
            <a:off x="4012136" y="4784645"/>
            <a:ext cx="699279" cy="617987"/>
          </a:xfrm>
          <a:custGeom>
            <a:avLst/>
            <a:gdLst/>
            <a:ahLst/>
            <a:cxnLst/>
            <a:rect l="l" t="t" r="r" b="b"/>
            <a:pathLst>
              <a:path w="699279" h="617987">
                <a:moveTo>
                  <a:pt x="0" y="0"/>
                </a:moveTo>
                <a:lnTo>
                  <a:pt x="699278" y="0"/>
                </a:lnTo>
                <a:lnTo>
                  <a:pt x="699278" y="617988"/>
                </a:lnTo>
                <a:lnTo>
                  <a:pt x="0" y="617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Freeform 46"/>
          <p:cNvSpPr/>
          <p:nvPr/>
        </p:nvSpPr>
        <p:spPr>
          <a:xfrm>
            <a:off x="5543982" y="6794765"/>
            <a:ext cx="699279" cy="617987"/>
          </a:xfrm>
          <a:custGeom>
            <a:avLst/>
            <a:gdLst/>
            <a:ahLst/>
            <a:cxnLst/>
            <a:rect l="l" t="t" r="r" b="b"/>
            <a:pathLst>
              <a:path w="699279" h="617987">
                <a:moveTo>
                  <a:pt x="0" y="0"/>
                </a:moveTo>
                <a:lnTo>
                  <a:pt x="699278" y="0"/>
                </a:lnTo>
                <a:lnTo>
                  <a:pt x="699278" y="617987"/>
                </a:lnTo>
                <a:lnTo>
                  <a:pt x="0" y="617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0" name="Group 50"/>
          <p:cNvGrpSpPr/>
          <p:nvPr/>
        </p:nvGrpSpPr>
        <p:grpSpPr>
          <a:xfrm>
            <a:off x="5021354" y="9893479"/>
            <a:ext cx="16583520" cy="1074361"/>
            <a:chOff x="0" y="0"/>
            <a:chExt cx="5405821" cy="350215"/>
          </a:xfrm>
        </p:grpSpPr>
        <p:sp>
          <p:nvSpPr>
            <p:cNvPr id="51" name="Freeform 51"/>
            <p:cNvSpPr/>
            <p:nvPr/>
          </p:nvSpPr>
          <p:spPr>
            <a:xfrm>
              <a:off x="0" y="0"/>
              <a:ext cx="5405821" cy="350215"/>
            </a:xfrm>
            <a:custGeom>
              <a:avLst/>
              <a:gdLst/>
              <a:ahLst/>
              <a:cxnLst/>
              <a:rect l="l" t="t" r="r" b="b"/>
              <a:pathLst>
                <a:path w="5405821" h="350215">
                  <a:moveTo>
                    <a:pt x="5202621" y="0"/>
                  </a:moveTo>
                  <a:lnTo>
                    <a:pt x="0" y="0"/>
                  </a:lnTo>
                  <a:lnTo>
                    <a:pt x="203200" y="350215"/>
                  </a:lnTo>
                  <a:lnTo>
                    <a:pt x="5405821" y="350215"/>
                  </a:lnTo>
                  <a:lnTo>
                    <a:pt x="5202621" y="0"/>
                  </a:lnTo>
                  <a:close/>
                </a:path>
              </a:pathLst>
            </a:custGeom>
            <a:solidFill>
              <a:srgbClr val="004AAD"/>
            </a:solidFill>
          </p:spPr>
        </p:sp>
        <p:sp>
          <p:nvSpPr>
            <p:cNvPr id="52" name="TextBox 52"/>
            <p:cNvSpPr txBox="1"/>
            <p:nvPr/>
          </p:nvSpPr>
          <p:spPr>
            <a:xfrm>
              <a:off x="101600" y="-57150"/>
              <a:ext cx="5202621" cy="407365"/>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6880973" y="9893479"/>
            <a:ext cx="13266646" cy="1074361"/>
            <a:chOff x="0" y="0"/>
            <a:chExt cx="4324602" cy="350215"/>
          </a:xfrm>
        </p:grpSpPr>
        <p:sp>
          <p:nvSpPr>
            <p:cNvPr id="54" name="Freeform 54"/>
            <p:cNvSpPr/>
            <p:nvPr/>
          </p:nvSpPr>
          <p:spPr>
            <a:xfrm>
              <a:off x="0" y="0"/>
              <a:ext cx="4324602" cy="350215"/>
            </a:xfrm>
            <a:custGeom>
              <a:avLst/>
              <a:gdLst/>
              <a:ahLst/>
              <a:cxnLst/>
              <a:rect l="l" t="t" r="r" b="b"/>
              <a:pathLst>
                <a:path w="4324602" h="350215">
                  <a:moveTo>
                    <a:pt x="4121402" y="0"/>
                  </a:moveTo>
                  <a:lnTo>
                    <a:pt x="0" y="0"/>
                  </a:lnTo>
                  <a:lnTo>
                    <a:pt x="203200" y="350215"/>
                  </a:lnTo>
                  <a:lnTo>
                    <a:pt x="4324602" y="350215"/>
                  </a:lnTo>
                  <a:lnTo>
                    <a:pt x="4121402" y="0"/>
                  </a:lnTo>
                  <a:close/>
                </a:path>
              </a:pathLst>
            </a:custGeom>
            <a:solidFill>
              <a:srgbClr val="9FD41E"/>
            </a:solidFill>
          </p:spPr>
        </p:sp>
        <p:sp>
          <p:nvSpPr>
            <p:cNvPr id="55" name="TextBox 55"/>
            <p:cNvSpPr txBox="1"/>
            <p:nvPr/>
          </p:nvSpPr>
          <p:spPr>
            <a:xfrm>
              <a:off x="101600" y="-57150"/>
              <a:ext cx="4121402" cy="407365"/>
            </a:xfrm>
            <a:prstGeom prst="rect">
              <a:avLst/>
            </a:prstGeom>
          </p:spPr>
          <p:txBody>
            <a:bodyPr lIns="50800" tIns="50800" rIns="50800" bIns="50800" rtlCol="0" anchor="ctr"/>
            <a:lstStyle/>
            <a:p>
              <a:pPr algn="ctr">
                <a:lnSpc>
                  <a:spcPts val="2659"/>
                </a:lnSpc>
              </a:pPr>
              <a:endParaRPr/>
            </a:p>
          </p:txBody>
        </p:sp>
      </p:grpSp>
      <p:sp>
        <p:nvSpPr>
          <p:cNvPr id="56" name="TextBox 3">
            <a:extLst>
              <a:ext uri="{FF2B5EF4-FFF2-40B4-BE49-F238E27FC236}">
                <a16:creationId xmlns:a16="http://schemas.microsoft.com/office/drawing/2014/main" id="{91ADBAB1-4BD4-DAB5-82E3-34E96217918C}"/>
              </a:ext>
            </a:extLst>
          </p:cNvPr>
          <p:cNvSpPr txBox="1"/>
          <p:nvPr/>
        </p:nvSpPr>
        <p:spPr>
          <a:xfrm>
            <a:off x="1371600" y="8712708"/>
            <a:ext cx="15392400" cy="844462"/>
          </a:xfrm>
          <a:prstGeom prst="rect">
            <a:avLst/>
          </a:prstGeom>
        </p:spPr>
        <p:txBody>
          <a:bodyPr wrap="square" lIns="0" tIns="0" rIns="0" bIns="0" rtlCol="0" anchor="t">
            <a:spAutoFit/>
          </a:bodyPr>
          <a:lstStyle/>
          <a:p>
            <a:pPr>
              <a:lnSpc>
                <a:spcPts val="3409"/>
              </a:lnSpc>
            </a:pPr>
            <a:r>
              <a:rPr lang="en-US" sz="2800" b="1" dirty="0" err="1">
                <a:solidFill>
                  <a:srgbClr val="000000"/>
                </a:solidFill>
                <a:latin typeface="Century Gothic" panose="020B0502020202020204" pitchFamily="34" charset="0"/>
              </a:rPr>
              <a:t>Dinámica</a:t>
            </a:r>
            <a:r>
              <a:rPr lang="en-US" sz="2800" b="1"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reflexiona</a:t>
            </a:r>
            <a:r>
              <a:rPr lang="en-US" sz="2800"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estas</a:t>
            </a:r>
            <a:r>
              <a:rPr lang="en-US" sz="2800"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preguntas</a:t>
            </a:r>
            <a:r>
              <a:rPr lang="en-US" sz="2800" dirty="0">
                <a:solidFill>
                  <a:srgbClr val="000000"/>
                </a:solidFill>
                <a:latin typeface="Century Gothic" panose="020B0502020202020204" pitchFamily="34" charset="0"/>
              </a:rPr>
              <a:t> y </a:t>
            </a:r>
            <a:r>
              <a:rPr lang="en-US" sz="2800" dirty="0" err="1">
                <a:solidFill>
                  <a:srgbClr val="000000"/>
                </a:solidFill>
                <a:latin typeface="Century Gothic" panose="020B0502020202020204" pitchFamily="34" charset="0"/>
              </a:rPr>
              <a:t>en</a:t>
            </a:r>
            <a:r>
              <a:rPr lang="en-US" sz="2800"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una</a:t>
            </a:r>
            <a:r>
              <a:rPr lang="en-US" sz="2800" dirty="0">
                <a:solidFill>
                  <a:srgbClr val="000000"/>
                </a:solidFill>
                <a:latin typeface="Century Gothic" panose="020B0502020202020204" pitchFamily="34" charset="0"/>
              </a:rPr>
              <a:t> hoja escribe las </a:t>
            </a:r>
            <a:r>
              <a:rPr lang="en-US" sz="2800" dirty="0" err="1">
                <a:solidFill>
                  <a:srgbClr val="000000"/>
                </a:solidFill>
                <a:latin typeface="Century Gothic" panose="020B0502020202020204" pitchFamily="34" charset="0"/>
              </a:rPr>
              <a:t>respuestas</a:t>
            </a:r>
            <a:r>
              <a:rPr lang="en-US" sz="2800"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Comparte</a:t>
            </a:r>
            <a:r>
              <a:rPr lang="en-US" sz="2800" dirty="0">
                <a:solidFill>
                  <a:srgbClr val="000000"/>
                </a:solidFill>
                <a:latin typeface="Century Gothic" panose="020B0502020202020204" pitchFamily="34" charset="0"/>
              </a:rPr>
              <a:t> con </a:t>
            </a:r>
            <a:r>
              <a:rPr lang="en-US" sz="2800" dirty="0" err="1">
                <a:solidFill>
                  <a:srgbClr val="000000"/>
                </a:solidFill>
                <a:latin typeface="Century Gothic" panose="020B0502020202020204" pitchFamily="34" charset="0"/>
              </a:rPr>
              <a:t>tu</a:t>
            </a:r>
            <a:r>
              <a:rPr lang="en-US" sz="2800" dirty="0">
                <a:solidFill>
                  <a:srgbClr val="000000"/>
                </a:solidFill>
                <a:latin typeface="Century Gothic" panose="020B0502020202020204" pitchFamily="34" charset="0"/>
              </a:rPr>
              <a:t> </a:t>
            </a:r>
            <a:r>
              <a:rPr lang="en-US" sz="2800" dirty="0" err="1">
                <a:solidFill>
                  <a:srgbClr val="000000"/>
                </a:solidFill>
                <a:latin typeface="Century Gothic" panose="020B0502020202020204" pitchFamily="34" charset="0"/>
              </a:rPr>
              <a:t>grupo</a:t>
            </a:r>
            <a:r>
              <a:rPr lang="en-US" sz="2800" dirty="0">
                <a:solidFill>
                  <a:srgbClr val="000000"/>
                </a:solidFill>
                <a:latin typeface="Century Gothic" panose="020B0502020202020204" pitchFamily="34" charset="0"/>
              </a:rPr>
              <a:t> </a:t>
            </a:r>
            <a:r>
              <a:rPr lang="en-US" sz="2800" dirty="0">
                <a:solidFill>
                  <a:srgbClr val="000000"/>
                </a:solidFill>
                <a:latin typeface="Century Gothic" panose="020B0502020202020204" pitchFamily="34" charset="0"/>
                <a:sym typeface="Wingdings" pitchFamily="2" charset="2"/>
              </a:rPr>
              <a:t> es </a:t>
            </a:r>
            <a:r>
              <a:rPr lang="en-US" sz="2800" dirty="0" err="1">
                <a:solidFill>
                  <a:srgbClr val="000000"/>
                </a:solidFill>
                <a:latin typeface="Century Gothic" panose="020B0502020202020204" pitchFamily="34" charset="0"/>
                <a:sym typeface="Wingdings" pitchFamily="2" charset="2"/>
              </a:rPr>
              <a:t>muy</a:t>
            </a:r>
            <a:r>
              <a:rPr lang="en-US" sz="2800" dirty="0">
                <a:solidFill>
                  <a:srgbClr val="000000"/>
                </a:solidFill>
                <a:latin typeface="Century Gothic" panose="020B0502020202020204" pitchFamily="34" charset="0"/>
                <a:sym typeface="Wingdings" pitchFamily="2" charset="2"/>
              </a:rPr>
              <a:t> probable que </a:t>
            </a:r>
            <a:r>
              <a:rPr lang="en-US" sz="2800" dirty="0" err="1">
                <a:solidFill>
                  <a:srgbClr val="000000"/>
                </a:solidFill>
                <a:latin typeface="Century Gothic" panose="020B0502020202020204" pitchFamily="34" charset="0"/>
                <a:sym typeface="Wingdings" pitchFamily="2" charset="2"/>
              </a:rPr>
              <a:t>tu</a:t>
            </a:r>
            <a:r>
              <a:rPr lang="en-US" sz="2800" dirty="0">
                <a:solidFill>
                  <a:srgbClr val="000000"/>
                </a:solidFill>
                <a:latin typeface="Century Gothic" panose="020B0502020202020204" pitchFamily="34" charset="0"/>
                <a:sym typeface="Wingdings" pitchFamily="2" charset="2"/>
              </a:rPr>
              <a:t> </a:t>
            </a:r>
            <a:r>
              <a:rPr lang="en-US" sz="2800" dirty="0" err="1">
                <a:solidFill>
                  <a:srgbClr val="000000"/>
                </a:solidFill>
                <a:latin typeface="Century Gothic" panose="020B0502020202020204" pitchFamily="34" charset="0"/>
                <a:sym typeface="Wingdings" pitchFamily="2" charset="2"/>
              </a:rPr>
              <a:t>futuro</a:t>
            </a:r>
            <a:r>
              <a:rPr lang="en-US" sz="2800" dirty="0">
                <a:solidFill>
                  <a:srgbClr val="000000"/>
                </a:solidFill>
                <a:latin typeface="Century Gothic" panose="020B0502020202020204" pitchFamily="34" charset="0"/>
                <a:sym typeface="Wingdings" pitchFamily="2" charset="2"/>
              </a:rPr>
              <a:t> socio </a:t>
            </a:r>
            <a:r>
              <a:rPr lang="en-US" sz="2800" dirty="0" err="1">
                <a:solidFill>
                  <a:srgbClr val="000000"/>
                </a:solidFill>
                <a:latin typeface="Century Gothic" panose="020B0502020202020204" pitchFamily="34" charset="0"/>
                <a:sym typeface="Wingdings" pitchFamily="2" charset="2"/>
              </a:rPr>
              <a:t>esté</a:t>
            </a:r>
            <a:r>
              <a:rPr lang="en-US" sz="2800" dirty="0">
                <a:solidFill>
                  <a:srgbClr val="000000"/>
                </a:solidFill>
                <a:latin typeface="Century Gothic" panose="020B0502020202020204" pitchFamily="34" charset="0"/>
                <a:sym typeface="Wingdings" pitchFamily="2" charset="2"/>
              </a:rPr>
              <a:t> </a:t>
            </a:r>
            <a:r>
              <a:rPr lang="en-US" sz="2800" dirty="0" err="1">
                <a:solidFill>
                  <a:srgbClr val="000000"/>
                </a:solidFill>
                <a:latin typeface="Century Gothic" panose="020B0502020202020204" pitchFamily="34" charset="0"/>
                <a:sym typeface="Wingdings" pitchFamily="2" charset="2"/>
              </a:rPr>
              <a:t>tomando</a:t>
            </a:r>
            <a:r>
              <a:rPr lang="en-US" sz="2800" dirty="0">
                <a:solidFill>
                  <a:srgbClr val="000000"/>
                </a:solidFill>
                <a:latin typeface="Century Gothic" panose="020B0502020202020204" pitchFamily="34" charset="0"/>
                <a:sym typeface="Wingdings" pitchFamily="2" charset="2"/>
              </a:rPr>
              <a:t> </a:t>
            </a:r>
            <a:r>
              <a:rPr lang="en-US" sz="2800" dirty="0" err="1">
                <a:solidFill>
                  <a:srgbClr val="000000"/>
                </a:solidFill>
                <a:latin typeface="Century Gothic" panose="020B0502020202020204" pitchFamily="34" charset="0"/>
                <a:sym typeface="Wingdings" pitchFamily="2" charset="2"/>
              </a:rPr>
              <a:t>clase</a:t>
            </a:r>
            <a:r>
              <a:rPr lang="en-US" sz="2800" dirty="0">
                <a:solidFill>
                  <a:srgbClr val="000000"/>
                </a:solidFill>
                <a:latin typeface="Century Gothic" panose="020B0502020202020204" pitchFamily="34" charset="0"/>
                <a:sym typeface="Wingdings" pitchFamily="2" charset="2"/>
              </a:rPr>
              <a:t> </a:t>
            </a:r>
            <a:r>
              <a:rPr lang="en-US" sz="2800" dirty="0" err="1">
                <a:solidFill>
                  <a:srgbClr val="000000"/>
                </a:solidFill>
                <a:latin typeface="Century Gothic" panose="020B0502020202020204" pitchFamily="34" charset="0"/>
                <a:sym typeface="Wingdings" pitchFamily="2" charset="2"/>
              </a:rPr>
              <a:t>contigo</a:t>
            </a:r>
            <a:r>
              <a:rPr lang="en-US" sz="2800" dirty="0">
                <a:solidFill>
                  <a:srgbClr val="000000"/>
                </a:solidFill>
                <a:latin typeface="Century Gothic" panose="020B0502020202020204" pitchFamily="34" charset="0"/>
                <a:sym typeface="Wingdings" pitchFamily="2" charset="2"/>
              </a:rPr>
              <a:t>. </a:t>
            </a:r>
            <a:r>
              <a:rPr lang="en-US" sz="2800" dirty="0">
                <a:solidFill>
                  <a:srgbClr val="000000"/>
                </a:solidFill>
                <a:latin typeface="Century Gothic" panose="020B0502020202020204" pitchFamily="34"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5725"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842467" y="122"/>
            <a:ext cx="8150955" cy="10286878"/>
            <a:chOff x="0" y="0"/>
            <a:chExt cx="17778019" cy="22436671"/>
          </a:xfrm>
        </p:grpSpPr>
        <p:sp>
          <p:nvSpPr>
            <p:cNvPr id="6" name="Freeform 6"/>
            <p:cNvSpPr/>
            <p:nvPr/>
          </p:nvSpPr>
          <p:spPr>
            <a:xfrm flipH="1">
              <a:off x="0" y="0"/>
              <a:ext cx="17777968" cy="22436710"/>
            </a:xfrm>
            <a:custGeom>
              <a:avLst/>
              <a:gdLst/>
              <a:ahLst/>
              <a:cxnLst/>
              <a:rect l="l" t="t" r="r" b="b"/>
              <a:pathLst>
                <a:path w="17777968" h="22436710">
                  <a:moveTo>
                    <a:pt x="9186672" y="0"/>
                  </a:moveTo>
                  <a:lnTo>
                    <a:pt x="17777968" y="16891"/>
                  </a:lnTo>
                  <a:lnTo>
                    <a:pt x="17777968" y="22436710"/>
                  </a:lnTo>
                  <a:lnTo>
                    <a:pt x="0" y="22436710"/>
                  </a:lnTo>
                  <a:lnTo>
                    <a:pt x="0" y="22409658"/>
                  </a:lnTo>
                  <a:lnTo>
                    <a:pt x="2752089" y="13191110"/>
                  </a:lnTo>
                  <a:lnTo>
                    <a:pt x="9186672" y="0"/>
                  </a:lnTo>
                  <a:close/>
                </a:path>
              </a:pathLst>
            </a:custGeom>
            <a:blipFill>
              <a:blip r:embed="rId2"/>
              <a:stretch>
                <a:fillRect l="-76643" r="-12427"/>
              </a:stretch>
            </a:blipFill>
          </p:spPr>
        </p:sp>
      </p:grpSp>
      <p:grpSp>
        <p:nvGrpSpPr>
          <p:cNvPr id="7" name="Group 7"/>
          <p:cNvGrpSpPr/>
          <p:nvPr/>
        </p:nvGrpSpPr>
        <p:grpSpPr>
          <a:xfrm rot="-10800000">
            <a:off x="2399014"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414567">
            <a:off x="4226565" y="5372376"/>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16372">
            <a:off x="339512" y="-214367"/>
            <a:ext cx="5828177" cy="276838"/>
          </a:xfrm>
          <a:custGeom>
            <a:avLst/>
            <a:gdLst/>
            <a:ahLst/>
            <a:cxnLst/>
            <a:rect l="l" t="t" r="r" b="b"/>
            <a:pathLst>
              <a:path w="5828177" h="276838">
                <a:moveTo>
                  <a:pt x="0" y="0"/>
                </a:moveTo>
                <a:lnTo>
                  <a:pt x="5828177" y="0"/>
                </a:lnTo>
                <a:lnTo>
                  <a:pt x="5828177" y="276839"/>
                </a:lnTo>
                <a:lnTo>
                  <a:pt x="0" y="276839"/>
                </a:lnTo>
                <a:lnTo>
                  <a:pt x="0" y="0"/>
                </a:lnTo>
                <a:close/>
              </a:path>
            </a:pathLst>
          </a:custGeom>
          <a:blipFill>
            <a:blip r:embed="rId3">
              <a:alphaModFix amt="70000"/>
            </a:blip>
            <a:stretch>
              <a:fillRect/>
            </a:stretch>
          </a:blipFill>
        </p:spPr>
      </p:sp>
      <p:grpSp>
        <p:nvGrpSpPr>
          <p:cNvPr id="14" name="Group 14"/>
          <p:cNvGrpSpPr/>
          <p:nvPr/>
        </p:nvGrpSpPr>
        <p:grpSpPr>
          <a:xfrm rot="-7928872">
            <a:off x="985874" y="2829977"/>
            <a:ext cx="8689975" cy="1615450"/>
            <a:chOff x="0" y="0"/>
            <a:chExt cx="2032229" cy="377787"/>
          </a:xfrm>
        </p:grpSpPr>
        <p:sp>
          <p:nvSpPr>
            <p:cNvPr id="15" name="Freeform 15"/>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6" name="TextBox 16"/>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600856">
            <a:off x="3103659" y="4408700"/>
            <a:ext cx="5783277" cy="1776440"/>
            <a:chOff x="0" y="0"/>
            <a:chExt cx="1578447" cy="484849"/>
          </a:xfrm>
        </p:grpSpPr>
        <p:sp>
          <p:nvSpPr>
            <p:cNvPr id="18" name="Freeform 18"/>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19" name="TextBox 19"/>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4091770">
            <a:off x="4328537" y="11092867"/>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sp>
        <p:nvSpPr>
          <p:cNvPr id="21" name="Freeform 21"/>
          <p:cNvSpPr/>
          <p:nvPr/>
        </p:nvSpPr>
        <p:spPr>
          <a:xfrm rot="307861">
            <a:off x="5471292" y="6155604"/>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grpSp>
        <p:nvGrpSpPr>
          <p:cNvPr id="22" name="Group 22"/>
          <p:cNvGrpSpPr/>
          <p:nvPr/>
        </p:nvGrpSpPr>
        <p:grpSpPr>
          <a:xfrm>
            <a:off x="9144000" y="5780285"/>
            <a:ext cx="7689710" cy="865217"/>
            <a:chOff x="0" y="0"/>
            <a:chExt cx="6207993" cy="698500"/>
          </a:xfrm>
        </p:grpSpPr>
        <p:sp>
          <p:nvSpPr>
            <p:cNvPr id="23" name="Freeform 23"/>
            <p:cNvSpPr/>
            <p:nvPr/>
          </p:nvSpPr>
          <p:spPr>
            <a:xfrm>
              <a:off x="0" y="0"/>
              <a:ext cx="6207993" cy="698500"/>
            </a:xfrm>
            <a:custGeom>
              <a:avLst/>
              <a:gdLst/>
              <a:ahLst/>
              <a:cxnLst/>
              <a:rect l="l" t="t" r="r" b="b"/>
              <a:pathLst>
                <a:path w="6207993" h="698500">
                  <a:moveTo>
                    <a:pt x="6207993" y="349250"/>
                  </a:moveTo>
                  <a:lnTo>
                    <a:pt x="6004793" y="698500"/>
                  </a:lnTo>
                  <a:lnTo>
                    <a:pt x="203200" y="698500"/>
                  </a:lnTo>
                  <a:lnTo>
                    <a:pt x="0" y="349250"/>
                  </a:lnTo>
                  <a:lnTo>
                    <a:pt x="203200" y="0"/>
                  </a:lnTo>
                  <a:lnTo>
                    <a:pt x="6004793" y="0"/>
                  </a:lnTo>
                  <a:lnTo>
                    <a:pt x="6207993" y="349250"/>
                  </a:lnTo>
                  <a:close/>
                </a:path>
              </a:pathLst>
            </a:custGeom>
            <a:solidFill>
              <a:srgbClr val="004AAD"/>
            </a:solidFill>
          </p:spPr>
        </p:sp>
        <p:sp>
          <p:nvSpPr>
            <p:cNvPr id="24" name="TextBox 24"/>
            <p:cNvSpPr txBox="1"/>
            <p:nvPr/>
          </p:nvSpPr>
          <p:spPr>
            <a:xfrm>
              <a:off x="114300" y="-57150"/>
              <a:ext cx="5979393"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144000" y="7086684"/>
            <a:ext cx="7689710" cy="865217"/>
            <a:chOff x="0" y="0"/>
            <a:chExt cx="6207993" cy="698500"/>
          </a:xfrm>
        </p:grpSpPr>
        <p:sp>
          <p:nvSpPr>
            <p:cNvPr id="26" name="Freeform 26"/>
            <p:cNvSpPr/>
            <p:nvPr/>
          </p:nvSpPr>
          <p:spPr>
            <a:xfrm>
              <a:off x="0" y="0"/>
              <a:ext cx="6207993" cy="698500"/>
            </a:xfrm>
            <a:custGeom>
              <a:avLst/>
              <a:gdLst/>
              <a:ahLst/>
              <a:cxnLst/>
              <a:rect l="l" t="t" r="r" b="b"/>
              <a:pathLst>
                <a:path w="6207993" h="698500">
                  <a:moveTo>
                    <a:pt x="6207993" y="349250"/>
                  </a:moveTo>
                  <a:lnTo>
                    <a:pt x="6004793" y="698500"/>
                  </a:lnTo>
                  <a:lnTo>
                    <a:pt x="203200" y="698500"/>
                  </a:lnTo>
                  <a:lnTo>
                    <a:pt x="0" y="349250"/>
                  </a:lnTo>
                  <a:lnTo>
                    <a:pt x="203200" y="0"/>
                  </a:lnTo>
                  <a:lnTo>
                    <a:pt x="6004793" y="0"/>
                  </a:lnTo>
                  <a:lnTo>
                    <a:pt x="6207993" y="349250"/>
                  </a:lnTo>
                  <a:close/>
                </a:path>
              </a:pathLst>
            </a:custGeom>
            <a:solidFill>
              <a:srgbClr val="004AAD"/>
            </a:solidFill>
          </p:spPr>
        </p:sp>
        <p:sp>
          <p:nvSpPr>
            <p:cNvPr id="27" name="TextBox 27"/>
            <p:cNvSpPr txBox="1"/>
            <p:nvPr/>
          </p:nvSpPr>
          <p:spPr>
            <a:xfrm>
              <a:off x="114300" y="-57150"/>
              <a:ext cx="5979393"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144000" y="8393083"/>
            <a:ext cx="7689710" cy="865217"/>
            <a:chOff x="0" y="0"/>
            <a:chExt cx="6207993" cy="698500"/>
          </a:xfrm>
        </p:grpSpPr>
        <p:sp>
          <p:nvSpPr>
            <p:cNvPr id="29" name="Freeform 29"/>
            <p:cNvSpPr/>
            <p:nvPr/>
          </p:nvSpPr>
          <p:spPr>
            <a:xfrm>
              <a:off x="0" y="0"/>
              <a:ext cx="6207993" cy="698500"/>
            </a:xfrm>
            <a:custGeom>
              <a:avLst/>
              <a:gdLst/>
              <a:ahLst/>
              <a:cxnLst/>
              <a:rect l="l" t="t" r="r" b="b"/>
              <a:pathLst>
                <a:path w="6207993" h="698500">
                  <a:moveTo>
                    <a:pt x="6207993" y="349250"/>
                  </a:moveTo>
                  <a:lnTo>
                    <a:pt x="6004793" y="698500"/>
                  </a:lnTo>
                  <a:lnTo>
                    <a:pt x="203200" y="698500"/>
                  </a:lnTo>
                  <a:lnTo>
                    <a:pt x="0" y="349250"/>
                  </a:lnTo>
                  <a:lnTo>
                    <a:pt x="203200" y="0"/>
                  </a:lnTo>
                  <a:lnTo>
                    <a:pt x="6004793" y="0"/>
                  </a:lnTo>
                  <a:lnTo>
                    <a:pt x="6207993" y="349250"/>
                  </a:lnTo>
                  <a:close/>
                </a:path>
              </a:pathLst>
            </a:custGeom>
            <a:solidFill>
              <a:srgbClr val="004AAD"/>
            </a:solidFill>
          </p:spPr>
        </p:sp>
        <p:sp>
          <p:nvSpPr>
            <p:cNvPr id="30" name="TextBox 30"/>
            <p:cNvSpPr txBox="1"/>
            <p:nvPr/>
          </p:nvSpPr>
          <p:spPr>
            <a:xfrm>
              <a:off x="114300" y="-57150"/>
              <a:ext cx="5979393" cy="75565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16263367" y="5780285"/>
            <a:ext cx="995933" cy="865217"/>
          </a:xfrm>
          <a:custGeom>
            <a:avLst/>
            <a:gdLst/>
            <a:ahLst/>
            <a:cxnLst/>
            <a:rect l="l" t="t" r="r" b="b"/>
            <a:pathLst>
              <a:path w="995933" h="865217">
                <a:moveTo>
                  <a:pt x="0" y="0"/>
                </a:moveTo>
                <a:lnTo>
                  <a:pt x="995933" y="0"/>
                </a:lnTo>
                <a:lnTo>
                  <a:pt x="995933" y="865218"/>
                </a:lnTo>
                <a:lnTo>
                  <a:pt x="0" y="865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2" name="Group 32"/>
          <p:cNvGrpSpPr/>
          <p:nvPr/>
        </p:nvGrpSpPr>
        <p:grpSpPr>
          <a:xfrm>
            <a:off x="9144000" y="4473887"/>
            <a:ext cx="7716652" cy="868249"/>
            <a:chOff x="0" y="0"/>
            <a:chExt cx="6207993" cy="698500"/>
          </a:xfrm>
        </p:grpSpPr>
        <p:sp>
          <p:nvSpPr>
            <p:cNvPr id="33" name="Freeform 33"/>
            <p:cNvSpPr/>
            <p:nvPr/>
          </p:nvSpPr>
          <p:spPr>
            <a:xfrm>
              <a:off x="0" y="0"/>
              <a:ext cx="6207993" cy="698500"/>
            </a:xfrm>
            <a:custGeom>
              <a:avLst/>
              <a:gdLst/>
              <a:ahLst/>
              <a:cxnLst/>
              <a:rect l="l" t="t" r="r" b="b"/>
              <a:pathLst>
                <a:path w="6207993" h="698500">
                  <a:moveTo>
                    <a:pt x="6207993" y="349250"/>
                  </a:moveTo>
                  <a:lnTo>
                    <a:pt x="6004793" y="698500"/>
                  </a:lnTo>
                  <a:lnTo>
                    <a:pt x="203200" y="698500"/>
                  </a:lnTo>
                  <a:lnTo>
                    <a:pt x="0" y="349250"/>
                  </a:lnTo>
                  <a:lnTo>
                    <a:pt x="203200" y="0"/>
                  </a:lnTo>
                  <a:lnTo>
                    <a:pt x="6004793" y="0"/>
                  </a:lnTo>
                  <a:lnTo>
                    <a:pt x="6207993" y="349250"/>
                  </a:lnTo>
                  <a:close/>
                </a:path>
              </a:pathLst>
            </a:custGeom>
            <a:solidFill>
              <a:srgbClr val="004AAD"/>
            </a:solidFill>
          </p:spPr>
        </p:sp>
        <p:sp>
          <p:nvSpPr>
            <p:cNvPr id="34" name="TextBox 34"/>
            <p:cNvSpPr txBox="1"/>
            <p:nvPr/>
          </p:nvSpPr>
          <p:spPr>
            <a:xfrm>
              <a:off x="114300" y="-57150"/>
              <a:ext cx="5979393" cy="75565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6263367" y="4473887"/>
            <a:ext cx="995933" cy="865217"/>
          </a:xfrm>
          <a:custGeom>
            <a:avLst/>
            <a:gdLst/>
            <a:ahLst/>
            <a:cxnLst/>
            <a:rect l="l" t="t" r="r" b="b"/>
            <a:pathLst>
              <a:path w="995933" h="865217">
                <a:moveTo>
                  <a:pt x="0" y="0"/>
                </a:moveTo>
                <a:lnTo>
                  <a:pt x="995933" y="0"/>
                </a:lnTo>
                <a:lnTo>
                  <a:pt x="995933" y="865217"/>
                </a:lnTo>
                <a:lnTo>
                  <a:pt x="0" y="865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6263367" y="7086684"/>
            <a:ext cx="995933" cy="865217"/>
          </a:xfrm>
          <a:custGeom>
            <a:avLst/>
            <a:gdLst/>
            <a:ahLst/>
            <a:cxnLst/>
            <a:rect l="l" t="t" r="r" b="b"/>
            <a:pathLst>
              <a:path w="995933" h="865217">
                <a:moveTo>
                  <a:pt x="0" y="0"/>
                </a:moveTo>
                <a:lnTo>
                  <a:pt x="995933" y="0"/>
                </a:lnTo>
                <a:lnTo>
                  <a:pt x="995933" y="865217"/>
                </a:lnTo>
                <a:lnTo>
                  <a:pt x="0" y="865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16263367" y="8393083"/>
            <a:ext cx="995933" cy="865217"/>
          </a:xfrm>
          <a:custGeom>
            <a:avLst/>
            <a:gdLst/>
            <a:ahLst/>
            <a:cxnLst/>
            <a:rect l="l" t="t" r="r" b="b"/>
            <a:pathLst>
              <a:path w="995933" h="865217">
                <a:moveTo>
                  <a:pt x="0" y="0"/>
                </a:moveTo>
                <a:lnTo>
                  <a:pt x="995933" y="0"/>
                </a:lnTo>
                <a:lnTo>
                  <a:pt x="995933" y="865217"/>
                </a:lnTo>
                <a:lnTo>
                  <a:pt x="0" y="865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Freeform 38"/>
          <p:cNvSpPr/>
          <p:nvPr/>
        </p:nvSpPr>
        <p:spPr>
          <a:xfrm flipH="1">
            <a:off x="16381796" y="5877478"/>
            <a:ext cx="759074" cy="670831"/>
          </a:xfrm>
          <a:custGeom>
            <a:avLst/>
            <a:gdLst/>
            <a:ahLst/>
            <a:cxnLst/>
            <a:rect l="l" t="t" r="r" b="b"/>
            <a:pathLst>
              <a:path w="759074" h="670831">
                <a:moveTo>
                  <a:pt x="759074" y="0"/>
                </a:moveTo>
                <a:lnTo>
                  <a:pt x="0" y="0"/>
                </a:lnTo>
                <a:lnTo>
                  <a:pt x="0" y="670832"/>
                </a:lnTo>
                <a:lnTo>
                  <a:pt x="759074" y="670832"/>
                </a:lnTo>
                <a:lnTo>
                  <a:pt x="7590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flipH="1">
            <a:off x="16381796" y="4571080"/>
            <a:ext cx="759074" cy="670831"/>
          </a:xfrm>
          <a:custGeom>
            <a:avLst/>
            <a:gdLst/>
            <a:ahLst/>
            <a:cxnLst/>
            <a:rect l="l" t="t" r="r" b="b"/>
            <a:pathLst>
              <a:path w="759074" h="670831">
                <a:moveTo>
                  <a:pt x="759074" y="0"/>
                </a:moveTo>
                <a:lnTo>
                  <a:pt x="0" y="0"/>
                </a:lnTo>
                <a:lnTo>
                  <a:pt x="0" y="670831"/>
                </a:lnTo>
                <a:lnTo>
                  <a:pt x="759074" y="670831"/>
                </a:lnTo>
                <a:lnTo>
                  <a:pt x="7590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flipH="1">
            <a:off x="16381796" y="7183877"/>
            <a:ext cx="759074" cy="670831"/>
          </a:xfrm>
          <a:custGeom>
            <a:avLst/>
            <a:gdLst/>
            <a:ahLst/>
            <a:cxnLst/>
            <a:rect l="l" t="t" r="r" b="b"/>
            <a:pathLst>
              <a:path w="759074" h="670831">
                <a:moveTo>
                  <a:pt x="759074" y="0"/>
                </a:moveTo>
                <a:lnTo>
                  <a:pt x="0" y="0"/>
                </a:lnTo>
                <a:lnTo>
                  <a:pt x="0" y="670831"/>
                </a:lnTo>
                <a:lnTo>
                  <a:pt x="759074" y="670831"/>
                </a:lnTo>
                <a:lnTo>
                  <a:pt x="7590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1" name="Freeform 41"/>
          <p:cNvSpPr/>
          <p:nvPr/>
        </p:nvSpPr>
        <p:spPr>
          <a:xfrm flipH="1">
            <a:off x="16381796" y="8490276"/>
            <a:ext cx="759074" cy="670831"/>
          </a:xfrm>
          <a:custGeom>
            <a:avLst/>
            <a:gdLst/>
            <a:ahLst/>
            <a:cxnLst/>
            <a:rect l="l" t="t" r="r" b="b"/>
            <a:pathLst>
              <a:path w="759074" h="670831">
                <a:moveTo>
                  <a:pt x="759074" y="0"/>
                </a:moveTo>
                <a:lnTo>
                  <a:pt x="0" y="0"/>
                </a:lnTo>
                <a:lnTo>
                  <a:pt x="0" y="670831"/>
                </a:lnTo>
                <a:lnTo>
                  <a:pt x="759074" y="670831"/>
                </a:lnTo>
                <a:lnTo>
                  <a:pt x="7590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TextBox 42"/>
          <p:cNvSpPr txBox="1"/>
          <p:nvPr/>
        </p:nvSpPr>
        <p:spPr>
          <a:xfrm>
            <a:off x="10637117" y="930497"/>
            <a:ext cx="6438900" cy="684803"/>
          </a:xfrm>
          <a:prstGeom prst="rect">
            <a:avLst/>
          </a:prstGeom>
        </p:spPr>
        <p:txBody>
          <a:bodyPr wrap="square" lIns="0" tIns="0" rIns="0" bIns="0" rtlCol="0" anchor="t">
            <a:spAutoFit/>
          </a:bodyPr>
          <a:lstStyle/>
          <a:p>
            <a:pPr algn="r">
              <a:lnSpc>
                <a:spcPts val="5174"/>
              </a:lnSpc>
            </a:pPr>
            <a:r>
              <a:rPr lang="en-US" sz="4800" dirty="0" err="1">
                <a:solidFill>
                  <a:srgbClr val="000000"/>
                </a:solidFill>
                <a:latin typeface="Poppins Bold"/>
              </a:rPr>
              <a:t>Sueña</a:t>
            </a:r>
            <a:r>
              <a:rPr lang="en-US" sz="4800" dirty="0">
                <a:solidFill>
                  <a:srgbClr val="000000"/>
                </a:solidFill>
                <a:latin typeface="Poppins Bold"/>
              </a:rPr>
              <a:t> y </a:t>
            </a:r>
            <a:r>
              <a:rPr lang="en-US" sz="4800" dirty="0" err="1">
                <a:solidFill>
                  <a:srgbClr val="000000"/>
                </a:solidFill>
                <a:latin typeface="Poppins Bold"/>
              </a:rPr>
              <a:t>Enfócate</a:t>
            </a:r>
            <a:r>
              <a:rPr lang="en-US" sz="4800" dirty="0">
                <a:solidFill>
                  <a:srgbClr val="000000"/>
                </a:solidFill>
                <a:latin typeface="Poppins Bold"/>
              </a:rPr>
              <a:t> </a:t>
            </a:r>
          </a:p>
        </p:txBody>
      </p:sp>
      <p:sp>
        <p:nvSpPr>
          <p:cNvPr id="43" name="TextBox 43"/>
          <p:cNvSpPr txBox="1"/>
          <p:nvPr/>
        </p:nvSpPr>
        <p:spPr>
          <a:xfrm>
            <a:off x="7816781" y="2056941"/>
            <a:ext cx="9337536" cy="1823576"/>
          </a:xfrm>
          <a:prstGeom prst="rect">
            <a:avLst/>
          </a:prstGeom>
        </p:spPr>
        <p:txBody>
          <a:bodyPr wrap="square" lIns="0" tIns="0" rIns="0" bIns="0" rtlCol="0" anchor="t">
            <a:spAutoFit/>
          </a:bodyPr>
          <a:lstStyle/>
          <a:p>
            <a:pPr algn="r">
              <a:lnSpc>
                <a:spcPts val="3639"/>
              </a:lnSpc>
            </a:pPr>
            <a:r>
              <a:rPr lang="en-US" sz="2400" dirty="0">
                <a:solidFill>
                  <a:srgbClr val="000000"/>
                </a:solidFill>
                <a:latin typeface="Poppins"/>
              </a:rPr>
              <a:t>Ni la IA </a:t>
            </a:r>
            <a:r>
              <a:rPr lang="en-US" sz="2400" dirty="0" err="1">
                <a:solidFill>
                  <a:srgbClr val="000000"/>
                </a:solidFill>
                <a:latin typeface="Poppins"/>
              </a:rPr>
              <a:t>más</a:t>
            </a:r>
            <a:r>
              <a:rPr lang="en-US" sz="2400" dirty="0">
                <a:solidFill>
                  <a:srgbClr val="000000"/>
                </a:solidFill>
                <a:latin typeface="Poppins"/>
              </a:rPr>
              <a:t> </a:t>
            </a:r>
            <a:r>
              <a:rPr lang="en-US" sz="2400" dirty="0" err="1">
                <a:solidFill>
                  <a:srgbClr val="000000"/>
                </a:solidFill>
                <a:latin typeface="Poppins"/>
              </a:rPr>
              <a:t>desarrollada</a:t>
            </a:r>
            <a:r>
              <a:rPr lang="en-US" sz="2400" dirty="0">
                <a:solidFill>
                  <a:srgbClr val="000000"/>
                </a:solidFill>
                <a:latin typeface="Poppins"/>
              </a:rPr>
              <a:t> </a:t>
            </a:r>
            <a:r>
              <a:rPr lang="en-US" sz="2400" dirty="0" err="1">
                <a:solidFill>
                  <a:srgbClr val="000000"/>
                </a:solidFill>
                <a:latin typeface="Poppins"/>
              </a:rPr>
              <a:t>podrá</a:t>
            </a:r>
            <a:r>
              <a:rPr lang="en-US" sz="2400" dirty="0">
                <a:solidFill>
                  <a:srgbClr val="000000"/>
                </a:solidFill>
                <a:latin typeface="Poppins"/>
              </a:rPr>
              <a:t> </a:t>
            </a:r>
            <a:r>
              <a:rPr lang="en-US" sz="2400" dirty="0" err="1">
                <a:solidFill>
                  <a:srgbClr val="000000"/>
                </a:solidFill>
                <a:latin typeface="Poppins"/>
              </a:rPr>
              <a:t>sustituir</a:t>
            </a:r>
            <a:r>
              <a:rPr lang="en-US" sz="2400" dirty="0">
                <a:solidFill>
                  <a:srgbClr val="000000"/>
                </a:solidFill>
                <a:latin typeface="Poppins"/>
              </a:rPr>
              <a:t> la </a:t>
            </a:r>
            <a:r>
              <a:rPr lang="en-US" sz="2400" dirty="0" err="1">
                <a:solidFill>
                  <a:srgbClr val="000000"/>
                </a:solidFill>
                <a:latin typeface="Poppins"/>
              </a:rPr>
              <a:t>capacidad</a:t>
            </a:r>
            <a:r>
              <a:rPr lang="en-US" sz="2400" dirty="0">
                <a:solidFill>
                  <a:srgbClr val="000000"/>
                </a:solidFill>
                <a:latin typeface="Poppins"/>
              </a:rPr>
              <a:t> de </a:t>
            </a:r>
            <a:r>
              <a:rPr lang="en-US" sz="2400" dirty="0" err="1">
                <a:solidFill>
                  <a:srgbClr val="000000"/>
                </a:solidFill>
                <a:latin typeface="Poppins"/>
              </a:rPr>
              <a:t>análisis</a:t>
            </a:r>
            <a:r>
              <a:rPr lang="en-US" sz="2400" dirty="0">
                <a:solidFill>
                  <a:srgbClr val="000000"/>
                </a:solidFill>
                <a:latin typeface="Poppins"/>
              </a:rPr>
              <a:t>, la </a:t>
            </a:r>
            <a:r>
              <a:rPr lang="en-US" sz="2400" dirty="0" err="1">
                <a:solidFill>
                  <a:srgbClr val="000000"/>
                </a:solidFill>
                <a:latin typeface="Poppins"/>
              </a:rPr>
              <a:t>toma</a:t>
            </a:r>
            <a:r>
              <a:rPr lang="en-US" sz="2400" dirty="0">
                <a:solidFill>
                  <a:srgbClr val="000000"/>
                </a:solidFill>
                <a:latin typeface="Poppins"/>
              </a:rPr>
              <a:t> de </a:t>
            </a:r>
            <a:r>
              <a:rPr lang="en-US" sz="2400" dirty="0" err="1">
                <a:solidFill>
                  <a:srgbClr val="000000"/>
                </a:solidFill>
                <a:latin typeface="Poppins"/>
              </a:rPr>
              <a:t>decisiones</a:t>
            </a:r>
            <a:r>
              <a:rPr lang="en-US" sz="2400" dirty="0">
                <a:solidFill>
                  <a:srgbClr val="000000"/>
                </a:solidFill>
                <a:latin typeface="Poppins"/>
              </a:rPr>
              <a:t>, la </a:t>
            </a:r>
            <a:r>
              <a:rPr lang="en-US" sz="2400" dirty="0" err="1">
                <a:solidFill>
                  <a:srgbClr val="000000"/>
                </a:solidFill>
                <a:latin typeface="Poppins"/>
              </a:rPr>
              <a:t>pericia</a:t>
            </a:r>
            <a:r>
              <a:rPr lang="en-US" sz="2400" dirty="0">
                <a:solidFill>
                  <a:srgbClr val="000000"/>
                </a:solidFill>
                <a:latin typeface="Poppins"/>
              </a:rPr>
              <a:t> </a:t>
            </a:r>
            <a:r>
              <a:rPr lang="en-US" sz="2400" dirty="0" err="1">
                <a:solidFill>
                  <a:srgbClr val="000000"/>
                </a:solidFill>
                <a:latin typeface="Poppins"/>
              </a:rPr>
              <a:t>ni</a:t>
            </a:r>
            <a:r>
              <a:rPr lang="en-US" sz="2400" dirty="0">
                <a:solidFill>
                  <a:srgbClr val="000000"/>
                </a:solidFill>
                <a:latin typeface="Poppins"/>
              </a:rPr>
              <a:t> la </a:t>
            </a:r>
            <a:r>
              <a:rPr lang="en-US" sz="2400" dirty="0" err="1">
                <a:solidFill>
                  <a:srgbClr val="000000"/>
                </a:solidFill>
                <a:latin typeface="Poppins"/>
              </a:rPr>
              <a:t>sensibilidad</a:t>
            </a:r>
            <a:r>
              <a:rPr lang="en-US" sz="2400" dirty="0">
                <a:solidFill>
                  <a:srgbClr val="000000"/>
                </a:solidFill>
                <a:latin typeface="Poppins"/>
              </a:rPr>
              <a:t> que </a:t>
            </a:r>
            <a:r>
              <a:rPr lang="en-US" sz="2400" dirty="0" err="1">
                <a:solidFill>
                  <a:srgbClr val="000000"/>
                </a:solidFill>
                <a:latin typeface="Poppins"/>
              </a:rPr>
              <a:t>otorga</a:t>
            </a:r>
            <a:r>
              <a:rPr lang="en-US" sz="2400" dirty="0">
                <a:solidFill>
                  <a:srgbClr val="000000"/>
                </a:solidFill>
                <a:latin typeface="Poppins"/>
              </a:rPr>
              <a:t> la </a:t>
            </a:r>
            <a:r>
              <a:rPr lang="en-US" sz="2400" dirty="0" err="1">
                <a:solidFill>
                  <a:srgbClr val="000000"/>
                </a:solidFill>
                <a:latin typeface="Poppins"/>
              </a:rPr>
              <a:t>experiencia</a:t>
            </a:r>
            <a:r>
              <a:rPr lang="en-US" sz="2400" dirty="0">
                <a:solidFill>
                  <a:srgbClr val="000000"/>
                </a:solidFill>
                <a:latin typeface="Poppins"/>
              </a:rPr>
              <a:t> y </a:t>
            </a:r>
            <a:r>
              <a:rPr lang="en-US" sz="2400" dirty="0" err="1">
                <a:solidFill>
                  <a:srgbClr val="000000"/>
                </a:solidFill>
                <a:latin typeface="Poppins"/>
              </a:rPr>
              <a:t>formación</a:t>
            </a:r>
            <a:r>
              <a:rPr lang="en-US" sz="2400" dirty="0">
                <a:solidFill>
                  <a:srgbClr val="000000"/>
                </a:solidFill>
                <a:latin typeface="Poppins"/>
              </a:rPr>
              <a:t> de un </a:t>
            </a:r>
            <a:r>
              <a:rPr lang="en-US" sz="2400" dirty="0" err="1">
                <a:solidFill>
                  <a:srgbClr val="000000"/>
                </a:solidFill>
                <a:latin typeface="Poppins"/>
              </a:rPr>
              <a:t>estratega</a:t>
            </a:r>
            <a:r>
              <a:rPr lang="en-US" sz="2400" dirty="0">
                <a:solidFill>
                  <a:srgbClr val="000000"/>
                </a:solidFill>
                <a:latin typeface="Poppins"/>
              </a:rPr>
              <a:t>/</a:t>
            </a:r>
            <a:r>
              <a:rPr lang="en-US" sz="2400" dirty="0" err="1">
                <a:solidFill>
                  <a:srgbClr val="000000"/>
                </a:solidFill>
                <a:latin typeface="Poppins"/>
              </a:rPr>
              <a:t>estadista</a:t>
            </a:r>
            <a:r>
              <a:rPr lang="en-US" sz="2400" dirty="0">
                <a:solidFill>
                  <a:srgbClr val="000000"/>
                </a:solidFill>
                <a:latin typeface="Poppins"/>
              </a:rPr>
              <a:t>.  </a:t>
            </a:r>
          </a:p>
        </p:txBody>
      </p:sp>
      <p:sp>
        <p:nvSpPr>
          <p:cNvPr id="44" name="TextBox 44"/>
          <p:cNvSpPr txBox="1"/>
          <p:nvPr/>
        </p:nvSpPr>
        <p:spPr>
          <a:xfrm>
            <a:off x="9143505" y="4711798"/>
            <a:ext cx="6958074" cy="375039"/>
          </a:xfrm>
          <a:prstGeom prst="rect">
            <a:avLst/>
          </a:prstGeom>
        </p:spPr>
        <p:txBody>
          <a:bodyPr wrap="square" lIns="0" tIns="0" rIns="0" bIns="0" rtlCol="0" anchor="t">
            <a:spAutoFit/>
          </a:bodyPr>
          <a:lstStyle/>
          <a:p>
            <a:pPr algn="r">
              <a:lnSpc>
                <a:spcPts val="2874"/>
              </a:lnSpc>
            </a:pPr>
            <a:r>
              <a:rPr lang="en-US" sz="2499" dirty="0" err="1">
                <a:solidFill>
                  <a:srgbClr val="FFFFFF"/>
                </a:solidFill>
                <a:latin typeface="Poppins Bold"/>
              </a:rPr>
              <a:t>Observa</a:t>
            </a:r>
            <a:r>
              <a:rPr lang="en-US" sz="2499" dirty="0">
                <a:solidFill>
                  <a:srgbClr val="FFFFFF"/>
                </a:solidFill>
                <a:latin typeface="Poppins Bold"/>
              </a:rPr>
              <a:t>, </a:t>
            </a:r>
            <a:r>
              <a:rPr lang="en-US" sz="2499" dirty="0" err="1">
                <a:solidFill>
                  <a:srgbClr val="FFFFFF"/>
                </a:solidFill>
                <a:latin typeface="Poppins Bold"/>
              </a:rPr>
              <a:t>escucha</a:t>
            </a:r>
            <a:r>
              <a:rPr lang="en-US" sz="2499" dirty="0">
                <a:solidFill>
                  <a:srgbClr val="FFFFFF"/>
                </a:solidFill>
                <a:latin typeface="Poppins Bold"/>
              </a:rPr>
              <a:t> y </a:t>
            </a:r>
            <a:r>
              <a:rPr lang="en-US" sz="2499" dirty="0" err="1">
                <a:solidFill>
                  <a:srgbClr val="FFFFFF"/>
                </a:solidFill>
                <a:latin typeface="Poppins Bold"/>
              </a:rPr>
              <a:t>aprende</a:t>
            </a:r>
            <a:r>
              <a:rPr lang="en-US" sz="2499" dirty="0">
                <a:solidFill>
                  <a:srgbClr val="FFFFFF"/>
                </a:solidFill>
                <a:latin typeface="Poppins Bold"/>
              </a:rPr>
              <a:t>.</a:t>
            </a:r>
          </a:p>
        </p:txBody>
      </p:sp>
      <p:sp>
        <p:nvSpPr>
          <p:cNvPr id="45" name="TextBox 45"/>
          <p:cNvSpPr txBox="1"/>
          <p:nvPr/>
        </p:nvSpPr>
        <p:spPr>
          <a:xfrm>
            <a:off x="10112912" y="5825544"/>
            <a:ext cx="5944696" cy="746936"/>
          </a:xfrm>
          <a:prstGeom prst="rect">
            <a:avLst/>
          </a:prstGeom>
        </p:spPr>
        <p:txBody>
          <a:bodyPr wrap="square" lIns="0" tIns="0" rIns="0" bIns="0" rtlCol="0" anchor="t">
            <a:spAutoFit/>
          </a:bodyPr>
          <a:lstStyle/>
          <a:p>
            <a:pPr algn="r">
              <a:lnSpc>
                <a:spcPts val="2874"/>
              </a:lnSpc>
            </a:pPr>
            <a:r>
              <a:rPr lang="en-US" sz="2499" dirty="0" err="1">
                <a:solidFill>
                  <a:srgbClr val="FFFFFF"/>
                </a:solidFill>
                <a:latin typeface="Poppins Bold"/>
              </a:rPr>
              <a:t>Supérate</a:t>
            </a:r>
            <a:r>
              <a:rPr lang="en-US" sz="2499" dirty="0">
                <a:solidFill>
                  <a:srgbClr val="FFFFFF"/>
                </a:solidFill>
                <a:latin typeface="Poppins Bold"/>
              </a:rPr>
              <a:t> a </a:t>
            </a:r>
            <a:r>
              <a:rPr lang="en-US" sz="2499" dirty="0" err="1">
                <a:solidFill>
                  <a:srgbClr val="FFFFFF"/>
                </a:solidFill>
                <a:latin typeface="Poppins Bold"/>
              </a:rPr>
              <a:t>tí</a:t>
            </a:r>
            <a:r>
              <a:rPr lang="en-US" sz="2499" dirty="0">
                <a:solidFill>
                  <a:srgbClr val="FFFFFF"/>
                </a:solidFill>
                <a:latin typeface="Poppins Bold"/>
              </a:rPr>
              <a:t> </a:t>
            </a:r>
            <a:r>
              <a:rPr lang="en-US" sz="2499" dirty="0" err="1">
                <a:solidFill>
                  <a:srgbClr val="FFFFFF"/>
                </a:solidFill>
                <a:latin typeface="Poppins Bold"/>
              </a:rPr>
              <a:t>mismo</a:t>
            </a:r>
            <a:r>
              <a:rPr lang="en-US" sz="2499" dirty="0">
                <a:solidFill>
                  <a:srgbClr val="FFFFFF"/>
                </a:solidFill>
                <a:latin typeface="Poppins Bold"/>
              </a:rPr>
              <a:t>.</a:t>
            </a:r>
          </a:p>
          <a:p>
            <a:pPr algn="r">
              <a:lnSpc>
                <a:spcPts val="2874"/>
              </a:lnSpc>
            </a:pPr>
            <a:r>
              <a:rPr lang="en-US" sz="2499" dirty="0">
                <a:solidFill>
                  <a:srgbClr val="FFFFFF"/>
                </a:solidFill>
                <a:latin typeface="Poppins Bold"/>
              </a:rPr>
              <a:t> La </a:t>
            </a:r>
            <a:r>
              <a:rPr lang="en-US" sz="2499" dirty="0" err="1">
                <a:solidFill>
                  <a:srgbClr val="FFFFFF"/>
                </a:solidFill>
                <a:latin typeface="Poppins Bold"/>
              </a:rPr>
              <a:t>competencia</a:t>
            </a:r>
            <a:r>
              <a:rPr lang="en-US" sz="2499" dirty="0">
                <a:solidFill>
                  <a:srgbClr val="FFFFFF"/>
                </a:solidFill>
                <a:latin typeface="Poppins Bold"/>
              </a:rPr>
              <a:t> es </a:t>
            </a:r>
            <a:r>
              <a:rPr lang="en-US" sz="2499" dirty="0" err="1">
                <a:solidFill>
                  <a:srgbClr val="FFFFFF"/>
                </a:solidFill>
                <a:latin typeface="Poppins Bold"/>
              </a:rPr>
              <a:t>contigo</a:t>
            </a:r>
            <a:r>
              <a:rPr lang="en-US" sz="2499" dirty="0">
                <a:solidFill>
                  <a:srgbClr val="FFFFFF"/>
                </a:solidFill>
                <a:latin typeface="Poppins Bold"/>
              </a:rPr>
              <a:t>.</a:t>
            </a:r>
          </a:p>
        </p:txBody>
      </p:sp>
      <p:sp>
        <p:nvSpPr>
          <p:cNvPr id="46" name="TextBox 46"/>
          <p:cNvSpPr txBox="1"/>
          <p:nvPr/>
        </p:nvSpPr>
        <p:spPr>
          <a:xfrm>
            <a:off x="9373229" y="7167789"/>
            <a:ext cx="6684379" cy="746936"/>
          </a:xfrm>
          <a:prstGeom prst="rect">
            <a:avLst/>
          </a:prstGeom>
        </p:spPr>
        <p:txBody>
          <a:bodyPr wrap="square" lIns="0" tIns="0" rIns="0" bIns="0" rtlCol="0" anchor="t">
            <a:spAutoFit/>
          </a:bodyPr>
          <a:lstStyle/>
          <a:p>
            <a:pPr algn="r">
              <a:lnSpc>
                <a:spcPts val="2874"/>
              </a:lnSpc>
            </a:pPr>
            <a:r>
              <a:rPr lang="en-US" sz="2499" dirty="0">
                <a:solidFill>
                  <a:srgbClr val="FFFFFF"/>
                </a:solidFill>
                <a:latin typeface="Poppins Bold"/>
              </a:rPr>
              <a:t>Haz un plan de </a:t>
            </a:r>
            <a:r>
              <a:rPr lang="en-US" sz="2499" dirty="0" err="1">
                <a:solidFill>
                  <a:srgbClr val="FFFFFF"/>
                </a:solidFill>
                <a:latin typeface="Poppins Bold"/>
              </a:rPr>
              <a:t>acción</a:t>
            </a:r>
            <a:r>
              <a:rPr lang="en-US" sz="2499" dirty="0">
                <a:solidFill>
                  <a:srgbClr val="FFFFFF"/>
                </a:solidFill>
                <a:latin typeface="Poppins Bold"/>
              </a:rPr>
              <a:t>, </a:t>
            </a:r>
            <a:r>
              <a:rPr lang="en-US" sz="2499" dirty="0" err="1">
                <a:solidFill>
                  <a:srgbClr val="FFFFFF"/>
                </a:solidFill>
                <a:latin typeface="Poppins Bold"/>
              </a:rPr>
              <a:t>enfócate</a:t>
            </a:r>
            <a:r>
              <a:rPr lang="en-US" sz="2499" dirty="0">
                <a:solidFill>
                  <a:srgbClr val="FFFFFF"/>
                </a:solidFill>
                <a:latin typeface="Poppins Bold"/>
              </a:rPr>
              <a:t> y </a:t>
            </a:r>
            <a:r>
              <a:rPr lang="en-US" sz="2499" dirty="0" err="1">
                <a:solidFill>
                  <a:srgbClr val="FFFFFF"/>
                </a:solidFill>
                <a:latin typeface="Poppins Bold"/>
              </a:rPr>
              <a:t>trabaja</a:t>
            </a:r>
            <a:r>
              <a:rPr lang="en-US" sz="2499" dirty="0">
                <a:solidFill>
                  <a:srgbClr val="FFFFFF"/>
                </a:solidFill>
                <a:latin typeface="Poppins Bold"/>
              </a:rPr>
              <a:t> </a:t>
            </a:r>
            <a:r>
              <a:rPr lang="en-US" sz="2499" dirty="0" err="1">
                <a:solidFill>
                  <a:srgbClr val="FFFFFF"/>
                </a:solidFill>
                <a:latin typeface="Poppins Bold"/>
              </a:rPr>
              <a:t>en</a:t>
            </a:r>
            <a:r>
              <a:rPr lang="en-US" sz="2499" dirty="0">
                <a:solidFill>
                  <a:srgbClr val="FFFFFF"/>
                </a:solidFill>
                <a:latin typeface="Poppins Bold"/>
              </a:rPr>
              <a:t> </a:t>
            </a:r>
            <a:r>
              <a:rPr lang="en-US" sz="2499" dirty="0" err="1">
                <a:solidFill>
                  <a:srgbClr val="FFFFFF"/>
                </a:solidFill>
                <a:latin typeface="Poppins Bold"/>
              </a:rPr>
              <a:t>él</a:t>
            </a:r>
            <a:r>
              <a:rPr lang="en-US" sz="2499" dirty="0">
                <a:solidFill>
                  <a:srgbClr val="FFFFFF"/>
                </a:solidFill>
                <a:latin typeface="Poppins Bold"/>
              </a:rPr>
              <a:t>. </a:t>
            </a:r>
          </a:p>
        </p:txBody>
      </p:sp>
      <p:sp>
        <p:nvSpPr>
          <p:cNvPr id="52" name="TextBox 44">
            <a:extLst>
              <a:ext uri="{FF2B5EF4-FFF2-40B4-BE49-F238E27FC236}">
                <a16:creationId xmlns:a16="http://schemas.microsoft.com/office/drawing/2014/main" id="{3F908FA4-885F-6A97-94AF-61CB8EE31AE5}"/>
              </a:ext>
            </a:extLst>
          </p:cNvPr>
          <p:cNvSpPr txBox="1"/>
          <p:nvPr/>
        </p:nvSpPr>
        <p:spPr>
          <a:xfrm>
            <a:off x="9143505" y="8662164"/>
            <a:ext cx="6958074" cy="375039"/>
          </a:xfrm>
          <a:prstGeom prst="rect">
            <a:avLst/>
          </a:prstGeom>
        </p:spPr>
        <p:txBody>
          <a:bodyPr wrap="square" lIns="0" tIns="0" rIns="0" bIns="0" rtlCol="0" anchor="t">
            <a:spAutoFit/>
          </a:bodyPr>
          <a:lstStyle/>
          <a:p>
            <a:pPr algn="r">
              <a:lnSpc>
                <a:spcPts val="2874"/>
              </a:lnSpc>
            </a:pPr>
            <a:r>
              <a:rPr lang="en-US" sz="2499" dirty="0" err="1">
                <a:solidFill>
                  <a:srgbClr val="FFFFFF"/>
                </a:solidFill>
                <a:latin typeface="Poppins Bold"/>
              </a:rPr>
              <a:t>Sé</a:t>
            </a:r>
            <a:r>
              <a:rPr lang="en-US" sz="2499" dirty="0">
                <a:solidFill>
                  <a:srgbClr val="FFFFFF"/>
                </a:solidFill>
                <a:latin typeface="Poppins Bold"/>
              </a:rPr>
              <a:t> </a:t>
            </a:r>
            <a:r>
              <a:rPr lang="en-US" sz="2499" dirty="0" err="1">
                <a:solidFill>
                  <a:srgbClr val="FFFFFF"/>
                </a:solidFill>
                <a:latin typeface="Poppins Bold"/>
              </a:rPr>
              <a:t>feliz</a:t>
            </a:r>
            <a:r>
              <a:rPr lang="en-US" sz="2499" dirty="0">
                <a:solidFill>
                  <a:srgbClr val="FFFFFF"/>
                </a:solidFill>
                <a:latin typeface="Poppins Bold"/>
              </a:rPr>
              <a:t> y </a:t>
            </a:r>
            <a:r>
              <a:rPr lang="en-US" sz="2499" dirty="0" err="1">
                <a:solidFill>
                  <a:srgbClr val="FFFFFF"/>
                </a:solidFill>
                <a:latin typeface="Poppins Bold"/>
              </a:rPr>
              <a:t>aprende</a:t>
            </a:r>
            <a:r>
              <a:rPr lang="en-US" sz="2499" dirty="0">
                <a:solidFill>
                  <a:srgbClr val="FFFFFF"/>
                </a:solidFill>
                <a:latin typeface="Poppins Bold"/>
              </a:rPr>
              <a:t> a </a:t>
            </a:r>
            <a:r>
              <a:rPr lang="en-US" sz="2499" dirty="0" err="1">
                <a:solidFill>
                  <a:srgbClr val="FFFFFF"/>
                </a:solidFill>
                <a:latin typeface="Poppins Bold"/>
              </a:rPr>
              <a:t>descansar</a:t>
            </a:r>
            <a:r>
              <a:rPr lang="en-US" sz="2499" dirty="0">
                <a:solidFill>
                  <a:srgbClr val="FFFFFF"/>
                </a:solidFill>
                <a:latin typeface="Poppins Bold"/>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10060"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165768" y="-98005"/>
            <a:ext cx="8247548" cy="10404055"/>
            <a:chOff x="0" y="0"/>
            <a:chExt cx="17786096" cy="22436671"/>
          </a:xfrm>
        </p:grpSpPr>
        <p:sp>
          <p:nvSpPr>
            <p:cNvPr id="6" name="Freeform 6"/>
            <p:cNvSpPr/>
            <p:nvPr/>
          </p:nvSpPr>
          <p:spPr>
            <a:xfrm>
              <a:off x="0" y="0"/>
              <a:ext cx="17786096" cy="22436710"/>
            </a:xfrm>
            <a:custGeom>
              <a:avLst/>
              <a:gdLst/>
              <a:ahLst/>
              <a:cxnLst/>
              <a:rect l="l" t="t" r="r" b="b"/>
              <a:pathLst>
                <a:path w="17786096" h="22436710">
                  <a:moveTo>
                    <a:pt x="9194800" y="0"/>
                  </a:moveTo>
                  <a:lnTo>
                    <a:pt x="2760091" y="13191110"/>
                  </a:lnTo>
                  <a:lnTo>
                    <a:pt x="0" y="22436710"/>
                  </a:lnTo>
                  <a:lnTo>
                    <a:pt x="17786096" y="22436710"/>
                  </a:lnTo>
                  <a:lnTo>
                    <a:pt x="17786096" y="16891"/>
                  </a:lnTo>
                  <a:lnTo>
                    <a:pt x="9194800" y="0"/>
                  </a:lnTo>
                  <a:close/>
                </a:path>
              </a:pathLst>
            </a:custGeom>
            <a:blipFill>
              <a:blip r:embed="rId2"/>
              <a:stretch>
                <a:fillRect l="-38244" t="-5088" r="-43664"/>
              </a:stretch>
            </a:blipFill>
          </p:spPr>
        </p:sp>
      </p:grpSp>
      <p:grpSp>
        <p:nvGrpSpPr>
          <p:cNvPr id="7" name="Group 7"/>
          <p:cNvGrpSpPr/>
          <p:nvPr/>
        </p:nvGrpSpPr>
        <p:grpSpPr>
          <a:xfrm rot="-10800000">
            <a:off x="9875437"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375750">
            <a:off x="6572926" y="5407411"/>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07321">
            <a:off x="10908076" y="-311760"/>
            <a:ext cx="6789599" cy="322506"/>
          </a:xfrm>
          <a:custGeom>
            <a:avLst/>
            <a:gdLst/>
            <a:ahLst/>
            <a:cxnLst/>
            <a:rect l="l" t="t" r="r" b="b"/>
            <a:pathLst>
              <a:path w="6789599" h="322506">
                <a:moveTo>
                  <a:pt x="0" y="0"/>
                </a:moveTo>
                <a:lnTo>
                  <a:pt x="6789599" y="0"/>
                </a:lnTo>
                <a:lnTo>
                  <a:pt x="6789599" y="322506"/>
                </a:lnTo>
                <a:lnTo>
                  <a:pt x="0" y="322506"/>
                </a:lnTo>
                <a:lnTo>
                  <a:pt x="0" y="0"/>
                </a:lnTo>
                <a:close/>
              </a:path>
            </a:pathLst>
          </a:custGeom>
          <a:blipFill>
            <a:blip r:embed="rId3">
              <a:alphaModFix amt="80000"/>
            </a:blip>
            <a:stretch>
              <a:fillRect/>
            </a:stretch>
          </a:blipFill>
        </p:spPr>
      </p:sp>
      <p:sp>
        <p:nvSpPr>
          <p:cNvPr id="14" name="Freeform 14"/>
          <p:cNvSpPr/>
          <p:nvPr/>
        </p:nvSpPr>
        <p:spPr>
          <a:xfrm rot="4161755">
            <a:off x="7679119" y="11047176"/>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grpSp>
        <p:nvGrpSpPr>
          <p:cNvPr id="15" name="Group 15"/>
          <p:cNvGrpSpPr/>
          <p:nvPr/>
        </p:nvGrpSpPr>
        <p:grpSpPr>
          <a:xfrm rot="7903244">
            <a:off x="7812647" y="2841310"/>
            <a:ext cx="8661734" cy="1610200"/>
            <a:chOff x="0" y="0"/>
            <a:chExt cx="2032229" cy="377787"/>
          </a:xfrm>
        </p:grpSpPr>
        <p:sp>
          <p:nvSpPr>
            <p:cNvPr id="16" name="Freeform 16"/>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7" name="TextBox 17"/>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8572885">
            <a:off x="8621508" y="4411855"/>
            <a:ext cx="5759608" cy="1769170"/>
            <a:chOff x="0" y="0"/>
            <a:chExt cx="1578447" cy="484849"/>
          </a:xfrm>
        </p:grpSpPr>
        <p:sp>
          <p:nvSpPr>
            <p:cNvPr id="19" name="Freeform 19"/>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20" name="TextBox 20"/>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38981">
            <a:off x="8692356" y="6165836"/>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grpSp>
        <p:nvGrpSpPr>
          <p:cNvPr id="22" name="Group 22"/>
          <p:cNvGrpSpPr/>
          <p:nvPr/>
        </p:nvGrpSpPr>
        <p:grpSpPr>
          <a:xfrm rot="1258575">
            <a:off x="17290405" y="4917272"/>
            <a:ext cx="3086100" cy="7366081"/>
            <a:chOff x="0" y="0"/>
            <a:chExt cx="812800" cy="1940038"/>
          </a:xfrm>
        </p:grpSpPr>
        <p:sp>
          <p:nvSpPr>
            <p:cNvPr id="23" name="Freeform 23"/>
            <p:cNvSpPr/>
            <p:nvPr/>
          </p:nvSpPr>
          <p:spPr>
            <a:xfrm>
              <a:off x="0" y="0"/>
              <a:ext cx="812800" cy="1940038"/>
            </a:xfrm>
            <a:custGeom>
              <a:avLst/>
              <a:gdLst/>
              <a:ahLst/>
              <a:cxnLst/>
              <a:rect l="l" t="t" r="r" b="b"/>
              <a:pathLst>
                <a:path w="812800" h="1940038">
                  <a:moveTo>
                    <a:pt x="0" y="0"/>
                  </a:moveTo>
                  <a:lnTo>
                    <a:pt x="812800" y="0"/>
                  </a:lnTo>
                  <a:lnTo>
                    <a:pt x="812800" y="1940038"/>
                  </a:lnTo>
                  <a:lnTo>
                    <a:pt x="0" y="1940038"/>
                  </a:lnTo>
                  <a:close/>
                </a:path>
              </a:pathLst>
            </a:custGeom>
            <a:solidFill>
              <a:srgbClr val="9FD41E">
                <a:alpha val="80000"/>
              </a:srgbClr>
            </a:solidFill>
          </p:spPr>
        </p:sp>
        <p:sp>
          <p:nvSpPr>
            <p:cNvPr id="24" name="TextBox 24"/>
            <p:cNvSpPr txBox="1"/>
            <p:nvPr/>
          </p:nvSpPr>
          <p:spPr>
            <a:xfrm>
              <a:off x="0" y="-57150"/>
              <a:ext cx="812800" cy="1997188"/>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4137860" flipV="1">
            <a:off x="15927011" y="8993383"/>
            <a:ext cx="3475677" cy="165095"/>
          </a:xfrm>
          <a:custGeom>
            <a:avLst/>
            <a:gdLst/>
            <a:ahLst/>
            <a:cxnLst/>
            <a:rect l="l" t="t" r="r" b="b"/>
            <a:pathLst>
              <a:path w="3475677" h="165095">
                <a:moveTo>
                  <a:pt x="0" y="165095"/>
                </a:moveTo>
                <a:lnTo>
                  <a:pt x="3475677" y="165095"/>
                </a:lnTo>
                <a:lnTo>
                  <a:pt x="3475677" y="0"/>
                </a:lnTo>
                <a:lnTo>
                  <a:pt x="0" y="0"/>
                </a:lnTo>
                <a:lnTo>
                  <a:pt x="0" y="165095"/>
                </a:lnTo>
                <a:close/>
              </a:path>
            </a:pathLst>
          </a:custGeom>
          <a:blipFill>
            <a:blip r:embed="rId3">
              <a:alphaModFix amt="65000"/>
            </a:blip>
            <a:stretch>
              <a:fillRect/>
            </a:stretch>
          </a:blipFill>
        </p:spPr>
      </p:sp>
      <p:sp>
        <p:nvSpPr>
          <p:cNvPr id="31" name="TextBox 31"/>
          <p:cNvSpPr txBox="1"/>
          <p:nvPr/>
        </p:nvSpPr>
        <p:spPr>
          <a:xfrm>
            <a:off x="1143000" y="4330646"/>
            <a:ext cx="8719184" cy="1837041"/>
          </a:xfrm>
          <a:prstGeom prst="rect">
            <a:avLst/>
          </a:prstGeom>
        </p:spPr>
        <p:txBody>
          <a:bodyPr wrap="square" lIns="0" tIns="0" rIns="0" bIns="0" rtlCol="0" anchor="t">
            <a:spAutoFit/>
          </a:bodyPr>
          <a:lstStyle/>
          <a:p>
            <a:pPr>
              <a:lnSpc>
                <a:spcPts val="11919"/>
              </a:lnSpc>
            </a:pPr>
            <a:r>
              <a:rPr lang="en-US" sz="18000" dirty="0">
                <a:solidFill>
                  <a:srgbClr val="272727"/>
                </a:solidFill>
                <a:latin typeface="Poppins Bold"/>
              </a:rPr>
              <a:t>¡</a:t>
            </a:r>
            <a:r>
              <a:rPr lang="en-US" sz="18000" dirty="0" err="1">
                <a:solidFill>
                  <a:srgbClr val="272727"/>
                </a:solidFill>
                <a:latin typeface="Poppins Bold"/>
              </a:rPr>
              <a:t>Éxito</a:t>
            </a:r>
            <a:r>
              <a:rPr lang="en-US" sz="18000" dirty="0">
                <a:solidFill>
                  <a:srgbClr val="272727"/>
                </a:solidFill>
                <a:latin typeface="Poppins Bold"/>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5277311" y="2060093"/>
            <a:ext cx="7733378" cy="7733378"/>
          </a:xfrm>
          <a:custGeom>
            <a:avLst/>
            <a:gdLst/>
            <a:ahLst/>
            <a:cxnLst/>
            <a:rect l="l" t="t" r="r" b="b"/>
            <a:pathLst>
              <a:path w="7733378" h="7733378">
                <a:moveTo>
                  <a:pt x="0" y="0"/>
                </a:moveTo>
                <a:lnTo>
                  <a:pt x="7733378" y="0"/>
                </a:lnTo>
                <a:lnTo>
                  <a:pt x="7733378" y="7733378"/>
                </a:lnTo>
                <a:lnTo>
                  <a:pt x="0" y="7733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21354" y="9893479"/>
            <a:ext cx="16583520" cy="1074361"/>
            <a:chOff x="0" y="0"/>
            <a:chExt cx="5405821" cy="350215"/>
          </a:xfrm>
        </p:grpSpPr>
        <p:sp>
          <p:nvSpPr>
            <p:cNvPr id="4" name="Freeform 4"/>
            <p:cNvSpPr/>
            <p:nvPr/>
          </p:nvSpPr>
          <p:spPr>
            <a:xfrm>
              <a:off x="0" y="0"/>
              <a:ext cx="5405821" cy="350215"/>
            </a:xfrm>
            <a:custGeom>
              <a:avLst/>
              <a:gdLst/>
              <a:ahLst/>
              <a:cxnLst/>
              <a:rect l="l" t="t" r="r" b="b"/>
              <a:pathLst>
                <a:path w="5405821" h="350215">
                  <a:moveTo>
                    <a:pt x="5202621" y="0"/>
                  </a:moveTo>
                  <a:lnTo>
                    <a:pt x="0" y="0"/>
                  </a:lnTo>
                  <a:lnTo>
                    <a:pt x="203200" y="350215"/>
                  </a:lnTo>
                  <a:lnTo>
                    <a:pt x="5405821" y="350215"/>
                  </a:lnTo>
                  <a:lnTo>
                    <a:pt x="5202621" y="0"/>
                  </a:lnTo>
                  <a:close/>
                </a:path>
              </a:pathLst>
            </a:custGeom>
            <a:solidFill>
              <a:srgbClr val="004AAD"/>
            </a:solidFill>
          </p:spPr>
        </p:sp>
        <p:sp>
          <p:nvSpPr>
            <p:cNvPr id="5" name="TextBox 5"/>
            <p:cNvSpPr txBox="1"/>
            <p:nvPr/>
          </p:nvSpPr>
          <p:spPr>
            <a:xfrm>
              <a:off x="101600" y="-57150"/>
              <a:ext cx="5202621" cy="40736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880973" y="9893479"/>
            <a:ext cx="13266646" cy="1074361"/>
            <a:chOff x="0" y="0"/>
            <a:chExt cx="4324602" cy="350215"/>
          </a:xfrm>
        </p:grpSpPr>
        <p:sp>
          <p:nvSpPr>
            <p:cNvPr id="7" name="Freeform 7"/>
            <p:cNvSpPr/>
            <p:nvPr/>
          </p:nvSpPr>
          <p:spPr>
            <a:xfrm>
              <a:off x="0" y="0"/>
              <a:ext cx="4324602" cy="350215"/>
            </a:xfrm>
            <a:custGeom>
              <a:avLst/>
              <a:gdLst/>
              <a:ahLst/>
              <a:cxnLst/>
              <a:rect l="l" t="t" r="r" b="b"/>
              <a:pathLst>
                <a:path w="4324602" h="350215">
                  <a:moveTo>
                    <a:pt x="4121402" y="0"/>
                  </a:moveTo>
                  <a:lnTo>
                    <a:pt x="0" y="0"/>
                  </a:lnTo>
                  <a:lnTo>
                    <a:pt x="203200" y="350215"/>
                  </a:lnTo>
                  <a:lnTo>
                    <a:pt x="4324602" y="350215"/>
                  </a:lnTo>
                  <a:lnTo>
                    <a:pt x="4121402" y="0"/>
                  </a:lnTo>
                  <a:close/>
                </a:path>
              </a:pathLst>
            </a:custGeom>
            <a:solidFill>
              <a:srgbClr val="9FD41E"/>
            </a:solidFill>
          </p:spPr>
        </p:sp>
        <p:sp>
          <p:nvSpPr>
            <p:cNvPr id="8" name="TextBox 8"/>
            <p:cNvSpPr txBox="1"/>
            <p:nvPr/>
          </p:nvSpPr>
          <p:spPr>
            <a:xfrm>
              <a:off x="101600" y="-57150"/>
              <a:ext cx="4121402" cy="40736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788460">
            <a:off x="-1662871" y="-533333"/>
            <a:ext cx="5082582" cy="2414226"/>
          </a:xfrm>
          <a:custGeom>
            <a:avLst/>
            <a:gdLst/>
            <a:ahLst/>
            <a:cxnLst/>
            <a:rect l="l" t="t" r="r" b="b"/>
            <a:pathLst>
              <a:path w="5082582" h="2414226">
                <a:moveTo>
                  <a:pt x="0" y="0"/>
                </a:moveTo>
                <a:lnTo>
                  <a:pt x="5082582" y="0"/>
                </a:lnTo>
                <a:lnTo>
                  <a:pt x="5082582" y="2414226"/>
                </a:lnTo>
                <a:lnTo>
                  <a:pt x="0" y="2414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7749296" flipH="1">
            <a:off x="14939846" y="-541127"/>
            <a:ext cx="5082582" cy="2414226"/>
          </a:xfrm>
          <a:custGeom>
            <a:avLst/>
            <a:gdLst/>
            <a:ahLst/>
            <a:cxnLst/>
            <a:rect l="l" t="t" r="r" b="b"/>
            <a:pathLst>
              <a:path w="5082582" h="2414226">
                <a:moveTo>
                  <a:pt x="5082582" y="0"/>
                </a:moveTo>
                <a:lnTo>
                  <a:pt x="0" y="0"/>
                </a:lnTo>
                <a:lnTo>
                  <a:pt x="0" y="2414227"/>
                </a:lnTo>
                <a:lnTo>
                  <a:pt x="5082582" y="2414227"/>
                </a:lnTo>
                <a:lnTo>
                  <a:pt x="508258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521296" y="3475319"/>
            <a:ext cx="946974" cy="1239900"/>
          </a:xfrm>
          <a:custGeom>
            <a:avLst/>
            <a:gdLst/>
            <a:ahLst/>
            <a:cxnLst/>
            <a:rect l="l" t="t" r="r" b="b"/>
            <a:pathLst>
              <a:path w="946974" h="1239900">
                <a:moveTo>
                  <a:pt x="0" y="0"/>
                </a:moveTo>
                <a:lnTo>
                  <a:pt x="946973" y="0"/>
                </a:lnTo>
                <a:lnTo>
                  <a:pt x="946973" y="1239900"/>
                </a:lnTo>
                <a:lnTo>
                  <a:pt x="0" y="1239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6747317" y="7144563"/>
            <a:ext cx="1070964" cy="1239900"/>
          </a:xfrm>
          <a:custGeom>
            <a:avLst/>
            <a:gdLst/>
            <a:ahLst/>
            <a:cxnLst/>
            <a:rect l="l" t="t" r="r" b="b"/>
            <a:pathLst>
              <a:path w="1070964" h="1239900">
                <a:moveTo>
                  <a:pt x="0" y="0"/>
                </a:moveTo>
                <a:lnTo>
                  <a:pt x="1070964" y="0"/>
                </a:lnTo>
                <a:lnTo>
                  <a:pt x="1070964" y="1239900"/>
                </a:lnTo>
                <a:lnTo>
                  <a:pt x="0" y="1239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0437541" y="7216267"/>
            <a:ext cx="1110339" cy="1110339"/>
          </a:xfrm>
          <a:custGeom>
            <a:avLst/>
            <a:gdLst/>
            <a:ahLst/>
            <a:cxnLst/>
            <a:rect l="l" t="t" r="r" b="b"/>
            <a:pathLst>
              <a:path w="1110339" h="1110339">
                <a:moveTo>
                  <a:pt x="0" y="0"/>
                </a:moveTo>
                <a:lnTo>
                  <a:pt x="1110339" y="0"/>
                </a:lnTo>
                <a:lnTo>
                  <a:pt x="1110339" y="1110339"/>
                </a:lnTo>
                <a:lnTo>
                  <a:pt x="0" y="1110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6696496" y="3604290"/>
            <a:ext cx="1162223" cy="1003870"/>
          </a:xfrm>
          <a:custGeom>
            <a:avLst/>
            <a:gdLst/>
            <a:ahLst/>
            <a:cxnLst/>
            <a:rect l="l" t="t" r="r" b="b"/>
            <a:pathLst>
              <a:path w="1162223" h="1003870">
                <a:moveTo>
                  <a:pt x="0" y="0"/>
                </a:moveTo>
                <a:lnTo>
                  <a:pt x="1162223" y="0"/>
                </a:lnTo>
                <a:lnTo>
                  <a:pt x="1162223" y="1003870"/>
                </a:lnTo>
                <a:lnTo>
                  <a:pt x="0" y="10038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8561700" y="5344482"/>
            <a:ext cx="1164600" cy="1164600"/>
          </a:xfrm>
          <a:custGeom>
            <a:avLst/>
            <a:gdLst/>
            <a:ahLst/>
            <a:cxnLst/>
            <a:rect l="l" t="t" r="r" b="b"/>
            <a:pathLst>
              <a:path w="1164600" h="1164600">
                <a:moveTo>
                  <a:pt x="0" y="0"/>
                </a:moveTo>
                <a:lnTo>
                  <a:pt x="1164600" y="0"/>
                </a:lnTo>
                <a:lnTo>
                  <a:pt x="1164600" y="1164600"/>
                </a:lnTo>
                <a:lnTo>
                  <a:pt x="0" y="11646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TextBox 16"/>
          <p:cNvSpPr txBox="1"/>
          <p:nvPr/>
        </p:nvSpPr>
        <p:spPr>
          <a:xfrm>
            <a:off x="4689789" y="1009650"/>
            <a:ext cx="8908423" cy="1340047"/>
          </a:xfrm>
          <a:prstGeom prst="rect">
            <a:avLst/>
          </a:prstGeom>
        </p:spPr>
        <p:txBody>
          <a:bodyPr lIns="0" tIns="0" rIns="0" bIns="0" rtlCol="0" anchor="t">
            <a:spAutoFit/>
          </a:bodyPr>
          <a:lstStyle/>
          <a:p>
            <a:pPr algn="ctr">
              <a:lnSpc>
                <a:spcPts val="5174"/>
              </a:lnSpc>
            </a:pPr>
            <a:r>
              <a:rPr lang="en-US" sz="4499" dirty="0">
                <a:solidFill>
                  <a:srgbClr val="000000"/>
                </a:solidFill>
                <a:latin typeface="Poppins Bold"/>
              </a:rPr>
              <a:t>¿</a:t>
            </a:r>
            <a:r>
              <a:rPr lang="en-US" sz="4499" dirty="0" err="1">
                <a:solidFill>
                  <a:srgbClr val="000000"/>
                </a:solidFill>
                <a:latin typeface="Poppins Bold"/>
              </a:rPr>
              <a:t>Qué</a:t>
            </a:r>
            <a:r>
              <a:rPr lang="en-US" sz="4499" dirty="0">
                <a:solidFill>
                  <a:srgbClr val="000000"/>
                </a:solidFill>
                <a:latin typeface="Poppins Bold"/>
              </a:rPr>
              <a:t> </a:t>
            </a:r>
            <a:r>
              <a:rPr lang="en-US" sz="4499" dirty="0" err="1">
                <a:solidFill>
                  <a:srgbClr val="000000"/>
                </a:solidFill>
                <a:latin typeface="Poppins Bold"/>
              </a:rPr>
              <a:t>haremos</a:t>
            </a:r>
            <a:r>
              <a:rPr lang="en-US" sz="4499" dirty="0">
                <a:solidFill>
                  <a:srgbClr val="000000"/>
                </a:solidFill>
                <a:latin typeface="Poppins Bold"/>
              </a:rPr>
              <a:t> para la </a:t>
            </a:r>
            <a:r>
              <a:rPr lang="en-US" sz="4499" dirty="0" err="1">
                <a:solidFill>
                  <a:srgbClr val="000000"/>
                </a:solidFill>
                <a:latin typeface="Poppins Bold"/>
              </a:rPr>
              <a:t>Evaluación</a:t>
            </a:r>
            <a:r>
              <a:rPr lang="en-US" sz="4499" dirty="0">
                <a:solidFill>
                  <a:srgbClr val="000000"/>
                </a:solidFill>
                <a:latin typeface="Poppins Bold"/>
              </a:rPr>
              <a:t> Intermedia de LIT?</a:t>
            </a:r>
          </a:p>
        </p:txBody>
      </p:sp>
      <p:sp>
        <p:nvSpPr>
          <p:cNvPr id="17" name="TextBox 17"/>
          <p:cNvSpPr txBox="1"/>
          <p:nvPr/>
        </p:nvSpPr>
        <p:spPr>
          <a:xfrm>
            <a:off x="12296326" y="3229771"/>
            <a:ext cx="4241674" cy="746936"/>
          </a:xfrm>
          <a:prstGeom prst="rect">
            <a:avLst/>
          </a:prstGeom>
        </p:spPr>
        <p:txBody>
          <a:bodyPr lIns="0" tIns="0" rIns="0" bIns="0" rtlCol="0" anchor="t">
            <a:spAutoFit/>
          </a:bodyPr>
          <a:lstStyle/>
          <a:p>
            <a:pPr>
              <a:lnSpc>
                <a:spcPts val="2874"/>
              </a:lnSpc>
            </a:pPr>
            <a:r>
              <a:rPr lang="en-US" sz="2499" dirty="0">
                <a:solidFill>
                  <a:srgbClr val="000000"/>
                </a:solidFill>
                <a:latin typeface="Poppins Bold"/>
              </a:rPr>
              <a:t>Día 2: </a:t>
            </a:r>
            <a:r>
              <a:rPr lang="en-US" sz="2499" dirty="0" err="1">
                <a:solidFill>
                  <a:srgbClr val="000000"/>
                </a:solidFill>
                <a:latin typeface="Poppins Bold"/>
              </a:rPr>
              <a:t>Preséntate</a:t>
            </a:r>
            <a:r>
              <a:rPr lang="en-US" sz="2499" dirty="0">
                <a:solidFill>
                  <a:srgbClr val="000000"/>
                </a:solidFill>
                <a:latin typeface="Poppins Bold"/>
              </a:rPr>
              <a:t> a </a:t>
            </a:r>
            <a:r>
              <a:rPr lang="en-US" sz="2499" dirty="0" err="1">
                <a:solidFill>
                  <a:srgbClr val="000000"/>
                </a:solidFill>
                <a:latin typeface="Poppins Bold"/>
              </a:rPr>
              <a:t>tu</a:t>
            </a:r>
            <a:r>
              <a:rPr lang="en-US" sz="2499" dirty="0">
                <a:solidFill>
                  <a:srgbClr val="000000"/>
                </a:solidFill>
                <a:latin typeface="Poppins Bold"/>
              </a:rPr>
              <a:t> Assessment </a:t>
            </a:r>
            <a:r>
              <a:rPr lang="en-US" sz="2499" dirty="0" err="1">
                <a:solidFill>
                  <a:srgbClr val="000000"/>
                </a:solidFill>
                <a:latin typeface="Poppins Bold"/>
              </a:rPr>
              <a:t>por</a:t>
            </a:r>
            <a:r>
              <a:rPr lang="en-US" sz="2499" dirty="0">
                <a:solidFill>
                  <a:srgbClr val="000000"/>
                </a:solidFill>
                <a:latin typeface="Poppins Bold"/>
              </a:rPr>
              <a:t> </a:t>
            </a:r>
            <a:r>
              <a:rPr lang="en-US" sz="2499" dirty="0" err="1">
                <a:solidFill>
                  <a:srgbClr val="000000"/>
                </a:solidFill>
                <a:latin typeface="Poppins Bold"/>
              </a:rPr>
              <a:t>Equipo</a:t>
            </a:r>
            <a:endParaRPr lang="en-US" sz="2499" dirty="0">
              <a:solidFill>
                <a:srgbClr val="000000"/>
              </a:solidFill>
              <a:latin typeface="Poppins Bold"/>
            </a:endParaRPr>
          </a:p>
        </p:txBody>
      </p:sp>
      <p:sp>
        <p:nvSpPr>
          <p:cNvPr id="18" name="TextBox 18"/>
          <p:cNvSpPr txBox="1"/>
          <p:nvPr/>
        </p:nvSpPr>
        <p:spPr>
          <a:xfrm>
            <a:off x="2237376" y="3229771"/>
            <a:ext cx="3754298" cy="746936"/>
          </a:xfrm>
          <a:prstGeom prst="rect">
            <a:avLst/>
          </a:prstGeom>
        </p:spPr>
        <p:txBody>
          <a:bodyPr lIns="0" tIns="0" rIns="0" bIns="0" rtlCol="0" anchor="t">
            <a:spAutoFit/>
          </a:bodyPr>
          <a:lstStyle/>
          <a:p>
            <a:pPr algn="r">
              <a:lnSpc>
                <a:spcPts val="2874"/>
              </a:lnSpc>
            </a:pPr>
            <a:r>
              <a:rPr lang="en-US" sz="2499" dirty="0">
                <a:solidFill>
                  <a:srgbClr val="000000"/>
                </a:solidFill>
                <a:latin typeface="Poppins Bold"/>
              </a:rPr>
              <a:t>Día 1: </a:t>
            </a:r>
            <a:r>
              <a:rPr lang="en-US" sz="2499" dirty="0" err="1">
                <a:solidFill>
                  <a:srgbClr val="000000"/>
                </a:solidFill>
                <a:latin typeface="Poppins Bold"/>
              </a:rPr>
              <a:t>Bienvenida</a:t>
            </a:r>
            <a:r>
              <a:rPr lang="en-US" sz="2499" dirty="0">
                <a:solidFill>
                  <a:srgbClr val="000000"/>
                </a:solidFill>
                <a:latin typeface="Poppins Bold"/>
              </a:rPr>
              <a:t> y </a:t>
            </a:r>
            <a:r>
              <a:rPr lang="en-US" sz="2499" dirty="0" err="1">
                <a:solidFill>
                  <a:srgbClr val="000000"/>
                </a:solidFill>
                <a:latin typeface="Poppins Bold"/>
              </a:rPr>
              <a:t>presentación</a:t>
            </a:r>
            <a:endParaRPr lang="en-US" sz="2499" dirty="0">
              <a:solidFill>
                <a:srgbClr val="000000"/>
              </a:solidFill>
              <a:latin typeface="Poppins Bold"/>
            </a:endParaRPr>
          </a:p>
        </p:txBody>
      </p:sp>
      <p:sp>
        <p:nvSpPr>
          <p:cNvPr id="19" name="TextBox 19"/>
          <p:cNvSpPr txBox="1"/>
          <p:nvPr/>
        </p:nvSpPr>
        <p:spPr>
          <a:xfrm>
            <a:off x="12296326" y="6842799"/>
            <a:ext cx="4241674" cy="746936"/>
          </a:xfrm>
          <a:prstGeom prst="rect">
            <a:avLst/>
          </a:prstGeom>
        </p:spPr>
        <p:txBody>
          <a:bodyPr lIns="0" tIns="0" rIns="0" bIns="0" rtlCol="0" anchor="t">
            <a:spAutoFit/>
          </a:bodyPr>
          <a:lstStyle/>
          <a:p>
            <a:pPr>
              <a:lnSpc>
                <a:spcPts val="2874"/>
              </a:lnSpc>
            </a:pPr>
            <a:r>
              <a:rPr lang="en-US" sz="2499" dirty="0">
                <a:solidFill>
                  <a:srgbClr val="000000"/>
                </a:solidFill>
                <a:latin typeface="Poppins Bold"/>
              </a:rPr>
              <a:t>Día 3: Examen individual + </a:t>
            </a:r>
            <a:r>
              <a:rPr lang="en-US" sz="2499" dirty="0" err="1">
                <a:solidFill>
                  <a:srgbClr val="000000"/>
                </a:solidFill>
                <a:latin typeface="Poppins Bold"/>
              </a:rPr>
              <a:t>Sesión</a:t>
            </a:r>
            <a:r>
              <a:rPr lang="en-US" sz="2499" dirty="0">
                <a:solidFill>
                  <a:srgbClr val="000000"/>
                </a:solidFill>
                <a:latin typeface="Poppins Bold"/>
              </a:rPr>
              <a:t> de </a:t>
            </a:r>
            <a:r>
              <a:rPr lang="en-US" sz="2499" dirty="0" err="1">
                <a:solidFill>
                  <a:srgbClr val="000000"/>
                </a:solidFill>
                <a:latin typeface="Poppins Bold"/>
              </a:rPr>
              <a:t>Cierre</a:t>
            </a:r>
            <a:r>
              <a:rPr lang="en-US" sz="2499" dirty="0">
                <a:solidFill>
                  <a:srgbClr val="000000"/>
                </a:solidFill>
                <a:latin typeface="Poppins Bold"/>
              </a:rPr>
              <a:t> y ECOA</a:t>
            </a:r>
          </a:p>
        </p:txBody>
      </p:sp>
      <p:sp>
        <p:nvSpPr>
          <p:cNvPr id="20" name="TextBox 20"/>
          <p:cNvSpPr txBox="1"/>
          <p:nvPr/>
        </p:nvSpPr>
        <p:spPr>
          <a:xfrm>
            <a:off x="1371600" y="6447066"/>
            <a:ext cx="4620074" cy="1118832"/>
          </a:xfrm>
          <a:prstGeom prst="rect">
            <a:avLst/>
          </a:prstGeom>
        </p:spPr>
        <p:txBody>
          <a:bodyPr wrap="square" lIns="0" tIns="0" rIns="0" bIns="0" rtlCol="0" anchor="t">
            <a:spAutoFit/>
          </a:bodyPr>
          <a:lstStyle/>
          <a:p>
            <a:pPr algn="r">
              <a:lnSpc>
                <a:spcPts val="2874"/>
              </a:lnSpc>
            </a:pPr>
            <a:r>
              <a:rPr lang="en-US" sz="2499" dirty="0">
                <a:solidFill>
                  <a:srgbClr val="000000"/>
                </a:solidFill>
                <a:latin typeface="Poppins Bold"/>
              </a:rPr>
              <a:t>Día 1: </a:t>
            </a:r>
            <a:r>
              <a:rPr lang="en-US" sz="2499" dirty="0" err="1">
                <a:solidFill>
                  <a:srgbClr val="000000"/>
                </a:solidFill>
                <a:latin typeface="Poppins Bold"/>
              </a:rPr>
              <a:t>Conoce</a:t>
            </a:r>
            <a:r>
              <a:rPr lang="en-US" sz="2499" dirty="0">
                <a:solidFill>
                  <a:srgbClr val="000000"/>
                </a:solidFill>
                <a:latin typeface="Poppins Bold"/>
              </a:rPr>
              <a:t> y </a:t>
            </a:r>
            <a:r>
              <a:rPr lang="en-US" sz="2499" dirty="0" err="1">
                <a:solidFill>
                  <a:srgbClr val="000000"/>
                </a:solidFill>
                <a:latin typeface="Poppins Bold"/>
              </a:rPr>
              <a:t>empieza</a:t>
            </a:r>
            <a:r>
              <a:rPr lang="en-US" sz="2499" dirty="0">
                <a:solidFill>
                  <a:srgbClr val="000000"/>
                </a:solidFill>
                <a:latin typeface="Poppins Bold"/>
              </a:rPr>
              <a:t> a </a:t>
            </a:r>
            <a:r>
              <a:rPr lang="en-US" sz="2499" dirty="0" err="1">
                <a:solidFill>
                  <a:srgbClr val="000000"/>
                </a:solidFill>
                <a:latin typeface="Poppins Bold"/>
              </a:rPr>
              <a:t>trabajar</a:t>
            </a:r>
            <a:r>
              <a:rPr lang="en-US" sz="2499" dirty="0">
                <a:solidFill>
                  <a:srgbClr val="000000"/>
                </a:solidFill>
                <a:latin typeface="Poppins Bold"/>
              </a:rPr>
              <a:t> </a:t>
            </a:r>
            <a:r>
              <a:rPr lang="en-US" sz="2499" dirty="0" err="1">
                <a:solidFill>
                  <a:srgbClr val="000000"/>
                </a:solidFill>
                <a:latin typeface="Poppins Bold"/>
              </a:rPr>
              <a:t>el</a:t>
            </a:r>
            <a:r>
              <a:rPr lang="en-US" sz="2499" dirty="0">
                <a:solidFill>
                  <a:srgbClr val="000000"/>
                </a:solidFill>
                <a:latin typeface="Poppins Bold"/>
              </a:rPr>
              <a:t>  </a:t>
            </a:r>
            <a:r>
              <a:rPr lang="en-US" sz="2499" dirty="0" err="1">
                <a:solidFill>
                  <a:srgbClr val="000000"/>
                </a:solidFill>
                <a:latin typeface="Poppins Bold"/>
              </a:rPr>
              <a:t>Escenario</a:t>
            </a:r>
            <a:r>
              <a:rPr lang="en-US" sz="2499" dirty="0">
                <a:solidFill>
                  <a:srgbClr val="000000"/>
                </a:solidFill>
                <a:latin typeface="Poppins Bold"/>
              </a:rPr>
              <a:t> </a:t>
            </a:r>
            <a:r>
              <a:rPr lang="en-US" sz="2499" dirty="0" err="1">
                <a:solidFill>
                  <a:srgbClr val="000000"/>
                </a:solidFill>
                <a:latin typeface="Poppins Bold"/>
              </a:rPr>
              <a:t>Situacional</a:t>
            </a:r>
            <a:r>
              <a:rPr lang="en-US" sz="2499" dirty="0">
                <a:solidFill>
                  <a:srgbClr val="000000"/>
                </a:solidFill>
                <a:latin typeface="Poppins Bold"/>
              </a:rPr>
              <a:t> </a:t>
            </a:r>
          </a:p>
        </p:txBody>
      </p:sp>
      <p:sp>
        <p:nvSpPr>
          <p:cNvPr id="22" name="TextBox 22"/>
          <p:cNvSpPr txBox="1"/>
          <p:nvPr/>
        </p:nvSpPr>
        <p:spPr>
          <a:xfrm>
            <a:off x="883138" y="4131984"/>
            <a:ext cx="5108536" cy="880306"/>
          </a:xfrm>
          <a:prstGeom prst="rect">
            <a:avLst/>
          </a:prstGeom>
        </p:spPr>
        <p:txBody>
          <a:bodyPr wrap="square" lIns="0" tIns="0" rIns="0" bIns="0" rtlCol="0" anchor="t">
            <a:spAutoFit/>
          </a:bodyPr>
          <a:lstStyle/>
          <a:p>
            <a:pPr algn="r">
              <a:lnSpc>
                <a:spcPts val="2339"/>
              </a:lnSpc>
            </a:pPr>
            <a:r>
              <a:rPr lang="en-US" sz="1799" dirty="0">
                <a:solidFill>
                  <a:srgbClr val="000000"/>
                </a:solidFill>
                <a:latin typeface="Poppins"/>
              </a:rPr>
              <a:t> - </a:t>
            </a:r>
            <a:r>
              <a:rPr lang="en-US" sz="1799" dirty="0" err="1">
                <a:solidFill>
                  <a:srgbClr val="000000"/>
                </a:solidFill>
                <a:latin typeface="Poppins"/>
              </a:rPr>
              <a:t>Formación</a:t>
            </a:r>
            <a:r>
              <a:rPr lang="en-US" sz="1799" dirty="0">
                <a:solidFill>
                  <a:srgbClr val="000000"/>
                </a:solidFill>
                <a:latin typeface="Poppins"/>
              </a:rPr>
              <a:t> de </a:t>
            </a:r>
            <a:r>
              <a:rPr lang="en-US" sz="1799" dirty="0" err="1">
                <a:solidFill>
                  <a:srgbClr val="000000"/>
                </a:solidFill>
                <a:latin typeface="Poppins"/>
              </a:rPr>
              <a:t>Equipos</a:t>
            </a:r>
            <a:r>
              <a:rPr lang="en-US" sz="1799" dirty="0">
                <a:solidFill>
                  <a:srgbClr val="000000"/>
                </a:solidFill>
                <a:latin typeface="Poppins"/>
              </a:rPr>
              <a:t>. </a:t>
            </a:r>
          </a:p>
          <a:p>
            <a:pPr algn="r">
              <a:lnSpc>
                <a:spcPts val="2339"/>
              </a:lnSpc>
            </a:pPr>
            <a:r>
              <a:rPr lang="en-US" sz="1799" dirty="0">
                <a:solidFill>
                  <a:srgbClr val="000000"/>
                </a:solidFill>
                <a:latin typeface="Poppins"/>
              </a:rPr>
              <a:t>- </a:t>
            </a:r>
            <a:r>
              <a:rPr lang="en-US" sz="1799" dirty="0" err="1">
                <a:solidFill>
                  <a:srgbClr val="000000"/>
                </a:solidFill>
                <a:latin typeface="Poppins"/>
              </a:rPr>
              <a:t>Reflexión</a:t>
            </a:r>
            <a:r>
              <a:rPr lang="en-US" sz="1799" dirty="0">
                <a:solidFill>
                  <a:srgbClr val="000000"/>
                </a:solidFill>
                <a:latin typeface="Poppins"/>
              </a:rPr>
              <a:t> y </a:t>
            </a:r>
            <a:r>
              <a:rPr lang="en-US" sz="1799" dirty="0" err="1">
                <a:solidFill>
                  <a:srgbClr val="000000"/>
                </a:solidFill>
                <a:latin typeface="Poppins"/>
              </a:rPr>
              <a:t>dinámica</a:t>
            </a:r>
            <a:r>
              <a:rPr lang="en-US" sz="1799" dirty="0">
                <a:solidFill>
                  <a:srgbClr val="000000"/>
                </a:solidFill>
                <a:latin typeface="Poppins"/>
              </a:rPr>
              <a:t>: Por </a:t>
            </a:r>
            <a:r>
              <a:rPr lang="en-US" sz="1799" dirty="0" err="1">
                <a:solidFill>
                  <a:srgbClr val="000000"/>
                </a:solidFill>
                <a:latin typeface="Poppins"/>
              </a:rPr>
              <a:t>qué</a:t>
            </a:r>
            <a:r>
              <a:rPr lang="en-US" sz="1799" dirty="0">
                <a:solidFill>
                  <a:srgbClr val="000000"/>
                </a:solidFill>
                <a:latin typeface="Poppins"/>
              </a:rPr>
              <a:t> </a:t>
            </a:r>
            <a:r>
              <a:rPr lang="en-US" sz="1799" dirty="0" err="1">
                <a:solidFill>
                  <a:srgbClr val="000000"/>
                </a:solidFill>
                <a:latin typeface="Poppins"/>
              </a:rPr>
              <a:t>quiero</a:t>
            </a:r>
            <a:r>
              <a:rPr lang="en-US" sz="1799" dirty="0">
                <a:solidFill>
                  <a:srgbClr val="000000"/>
                </a:solidFill>
                <a:latin typeface="Poppins"/>
              </a:rPr>
              <a:t> </a:t>
            </a:r>
            <a:r>
              <a:rPr lang="en-US" sz="1799" dirty="0" err="1">
                <a:solidFill>
                  <a:srgbClr val="000000"/>
                </a:solidFill>
                <a:latin typeface="Poppins"/>
              </a:rPr>
              <a:t>estdudiar</a:t>
            </a:r>
            <a:r>
              <a:rPr lang="en-US" sz="1799" dirty="0">
                <a:solidFill>
                  <a:srgbClr val="000000"/>
                </a:solidFill>
                <a:latin typeface="Poppins"/>
              </a:rPr>
              <a:t> </a:t>
            </a:r>
            <a:r>
              <a:rPr lang="en-US" sz="1799" dirty="0" err="1">
                <a:solidFill>
                  <a:srgbClr val="000000"/>
                </a:solidFill>
                <a:latin typeface="Poppins"/>
              </a:rPr>
              <a:t>Inteligencia</a:t>
            </a:r>
            <a:r>
              <a:rPr lang="en-US" sz="1799" dirty="0">
                <a:solidFill>
                  <a:srgbClr val="000000"/>
                </a:solidFill>
                <a:latin typeface="Poppins"/>
              </a:rPr>
              <a:t> de </a:t>
            </a:r>
            <a:r>
              <a:rPr lang="en-US" sz="1799" dirty="0" err="1">
                <a:solidFill>
                  <a:srgbClr val="000000"/>
                </a:solidFill>
                <a:latin typeface="Poppins"/>
              </a:rPr>
              <a:t>Negocios</a:t>
            </a:r>
            <a:r>
              <a:rPr lang="en-US" sz="1799" dirty="0">
                <a:solidFill>
                  <a:srgbClr val="000000"/>
                </a:solidFill>
                <a:latin typeface="Poppins"/>
              </a:rPr>
              <a:t>.</a:t>
            </a:r>
          </a:p>
        </p:txBody>
      </p:sp>
      <p:sp>
        <p:nvSpPr>
          <p:cNvPr id="23" name="TextBox 23"/>
          <p:cNvSpPr txBox="1"/>
          <p:nvPr/>
        </p:nvSpPr>
        <p:spPr>
          <a:xfrm>
            <a:off x="12296326" y="7745013"/>
            <a:ext cx="4962974" cy="1175258"/>
          </a:xfrm>
          <a:prstGeom prst="rect">
            <a:avLst/>
          </a:prstGeom>
        </p:spPr>
        <p:txBody>
          <a:bodyPr lIns="0" tIns="0" rIns="0" bIns="0" rtlCol="0" anchor="t">
            <a:spAutoFit/>
          </a:bodyPr>
          <a:lstStyle/>
          <a:p>
            <a:pPr algn="just">
              <a:lnSpc>
                <a:spcPts val="2339"/>
              </a:lnSpc>
            </a:pPr>
            <a:r>
              <a:rPr lang="en-US" sz="1799" dirty="0">
                <a:solidFill>
                  <a:srgbClr val="000000"/>
                </a:solidFill>
                <a:latin typeface="Poppins"/>
              </a:rPr>
              <a:t>- 120 min para </a:t>
            </a:r>
            <a:r>
              <a:rPr lang="en-US" sz="1799" dirty="0" err="1">
                <a:solidFill>
                  <a:srgbClr val="000000"/>
                </a:solidFill>
                <a:latin typeface="Poppins"/>
              </a:rPr>
              <a:t>hacer</a:t>
            </a:r>
            <a:r>
              <a:rPr lang="en-US" sz="1799" dirty="0">
                <a:solidFill>
                  <a:srgbClr val="000000"/>
                </a:solidFill>
                <a:latin typeface="Poppins"/>
              </a:rPr>
              <a:t> </a:t>
            </a:r>
            <a:r>
              <a:rPr lang="en-US" sz="1799" dirty="0" err="1">
                <a:solidFill>
                  <a:srgbClr val="000000"/>
                </a:solidFill>
                <a:latin typeface="Poppins"/>
              </a:rPr>
              <a:t>el</a:t>
            </a:r>
            <a:r>
              <a:rPr lang="en-US" sz="1799" dirty="0">
                <a:solidFill>
                  <a:srgbClr val="000000"/>
                </a:solidFill>
                <a:latin typeface="Poppins"/>
              </a:rPr>
              <a:t> examen. </a:t>
            </a:r>
          </a:p>
          <a:p>
            <a:pPr algn="just">
              <a:lnSpc>
                <a:spcPts val="2339"/>
              </a:lnSpc>
            </a:pPr>
            <a:r>
              <a:rPr lang="en-US" sz="1799" dirty="0">
                <a:solidFill>
                  <a:srgbClr val="000000"/>
                </a:solidFill>
                <a:latin typeface="Poppins"/>
              </a:rPr>
              <a:t>- Examen </a:t>
            </a:r>
            <a:r>
              <a:rPr lang="en-US" sz="1799" dirty="0" err="1">
                <a:solidFill>
                  <a:srgbClr val="000000"/>
                </a:solidFill>
                <a:latin typeface="Poppins"/>
              </a:rPr>
              <a:t>por</a:t>
            </a:r>
            <a:r>
              <a:rPr lang="en-US" sz="1799" dirty="0">
                <a:solidFill>
                  <a:srgbClr val="000000"/>
                </a:solidFill>
                <a:latin typeface="Poppins"/>
              </a:rPr>
              <a:t> default. </a:t>
            </a:r>
          </a:p>
          <a:p>
            <a:pPr algn="just">
              <a:lnSpc>
                <a:spcPts val="2339"/>
              </a:lnSpc>
            </a:pPr>
            <a:r>
              <a:rPr lang="en-US" sz="1799" dirty="0">
                <a:solidFill>
                  <a:srgbClr val="000000"/>
                </a:solidFill>
                <a:latin typeface="Poppins"/>
              </a:rPr>
              <a:t>- Individual.</a:t>
            </a:r>
          </a:p>
          <a:p>
            <a:pPr algn="just">
              <a:lnSpc>
                <a:spcPts val="2339"/>
              </a:lnSpc>
            </a:pPr>
            <a:r>
              <a:rPr lang="en-US" sz="1799" dirty="0">
                <a:solidFill>
                  <a:srgbClr val="000000"/>
                </a:solidFill>
                <a:latin typeface="Poppins"/>
              </a:rPr>
              <a:t>- </a:t>
            </a:r>
            <a:r>
              <a:rPr lang="en-US" sz="1799" dirty="0" err="1">
                <a:solidFill>
                  <a:srgbClr val="000000"/>
                </a:solidFill>
                <a:latin typeface="Poppins"/>
              </a:rPr>
              <a:t>Miércoles</a:t>
            </a:r>
            <a:r>
              <a:rPr lang="en-US" sz="1799" dirty="0">
                <a:solidFill>
                  <a:srgbClr val="000000"/>
                </a:solidFill>
                <a:latin typeface="Poppins"/>
              </a:rPr>
              <a:t> - Jueves</a:t>
            </a:r>
          </a:p>
        </p:txBody>
      </p:sp>
      <p:sp>
        <p:nvSpPr>
          <p:cNvPr id="24" name="TextBox 24"/>
          <p:cNvSpPr txBox="1"/>
          <p:nvPr/>
        </p:nvSpPr>
        <p:spPr>
          <a:xfrm>
            <a:off x="609600" y="7685962"/>
            <a:ext cx="5481115" cy="1175258"/>
          </a:xfrm>
          <a:prstGeom prst="rect">
            <a:avLst/>
          </a:prstGeom>
        </p:spPr>
        <p:txBody>
          <a:bodyPr wrap="square" lIns="0" tIns="0" rIns="0" bIns="0" rtlCol="0" anchor="t">
            <a:spAutoFit/>
          </a:bodyPr>
          <a:lstStyle/>
          <a:p>
            <a:pPr algn="r">
              <a:lnSpc>
                <a:spcPts val="2339"/>
              </a:lnSpc>
            </a:pPr>
            <a:r>
              <a:rPr lang="en-US" sz="1799" dirty="0">
                <a:solidFill>
                  <a:srgbClr val="000000"/>
                </a:solidFill>
                <a:latin typeface="Poppins"/>
              </a:rPr>
              <a:t>- </a:t>
            </a:r>
            <a:r>
              <a:rPr lang="en-US" sz="1799" dirty="0" err="1">
                <a:solidFill>
                  <a:srgbClr val="000000"/>
                </a:solidFill>
                <a:latin typeface="Poppins"/>
              </a:rPr>
              <a:t>Lectura</a:t>
            </a:r>
            <a:r>
              <a:rPr lang="en-US" sz="1799" dirty="0">
                <a:solidFill>
                  <a:srgbClr val="000000"/>
                </a:solidFill>
                <a:latin typeface="Poppins"/>
              </a:rPr>
              <a:t> del Caso y </a:t>
            </a:r>
            <a:r>
              <a:rPr lang="en-US" sz="1799" dirty="0" err="1">
                <a:solidFill>
                  <a:srgbClr val="000000"/>
                </a:solidFill>
                <a:latin typeface="Poppins"/>
              </a:rPr>
              <a:t>explicación</a:t>
            </a:r>
            <a:r>
              <a:rPr lang="en-US" sz="1799" dirty="0">
                <a:solidFill>
                  <a:srgbClr val="000000"/>
                </a:solidFill>
                <a:latin typeface="Poppins"/>
              </a:rPr>
              <a:t> de las </a:t>
            </a:r>
            <a:r>
              <a:rPr lang="en-US" sz="1799" dirty="0" err="1">
                <a:solidFill>
                  <a:srgbClr val="000000"/>
                </a:solidFill>
                <a:latin typeface="Poppins"/>
              </a:rPr>
              <a:t>instrucciones</a:t>
            </a:r>
            <a:r>
              <a:rPr lang="en-US" sz="1799" dirty="0">
                <a:solidFill>
                  <a:srgbClr val="000000"/>
                </a:solidFill>
                <a:latin typeface="Poppins"/>
              </a:rPr>
              <a:t>.</a:t>
            </a:r>
          </a:p>
          <a:p>
            <a:pPr algn="r">
              <a:lnSpc>
                <a:spcPts val="2339"/>
              </a:lnSpc>
            </a:pPr>
            <a:r>
              <a:rPr lang="en-US" sz="1799" dirty="0">
                <a:solidFill>
                  <a:srgbClr val="000000"/>
                </a:solidFill>
                <a:latin typeface="Poppins"/>
              </a:rPr>
              <a:t>- </a:t>
            </a:r>
            <a:r>
              <a:rPr lang="en-US" sz="1799" dirty="0" err="1">
                <a:solidFill>
                  <a:srgbClr val="000000"/>
                </a:solidFill>
                <a:latin typeface="Poppins"/>
              </a:rPr>
              <a:t>Revisión</a:t>
            </a:r>
            <a:r>
              <a:rPr lang="en-US" sz="1799" dirty="0">
                <a:solidFill>
                  <a:srgbClr val="000000"/>
                </a:solidFill>
                <a:latin typeface="Poppins"/>
              </a:rPr>
              <a:t> de la base de </a:t>
            </a:r>
            <a:r>
              <a:rPr lang="en-US" sz="1799" dirty="0" err="1">
                <a:solidFill>
                  <a:srgbClr val="000000"/>
                </a:solidFill>
                <a:latin typeface="Poppins"/>
              </a:rPr>
              <a:t>datos</a:t>
            </a:r>
            <a:r>
              <a:rPr lang="en-US" sz="1799" dirty="0">
                <a:solidFill>
                  <a:srgbClr val="000000"/>
                </a:solidFill>
                <a:latin typeface="Poppins"/>
              </a:rPr>
              <a:t> y </a:t>
            </a:r>
            <a:r>
              <a:rPr lang="en-US" sz="1799" dirty="0" err="1">
                <a:solidFill>
                  <a:srgbClr val="000000"/>
                </a:solidFill>
                <a:latin typeface="Poppins"/>
              </a:rPr>
              <a:t>documentos</a:t>
            </a:r>
            <a:r>
              <a:rPr lang="en-US" sz="1799" dirty="0">
                <a:solidFill>
                  <a:srgbClr val="000000"/>
                </a:solidFill>
                <a:latin typeface="Poppins"/>
              </a:rPr>
              <a:t>.</a:t>
            </a:r>
          </a:p>
          <a:p>
            <a:pPr algn="r">
              <a:lnSpc>
                <a:spcPts val="2339"/>
              </a:lnSpc>
            </a:pPr>
            <a:r>
              <a:rPr lang="en-US" sz="1799" dirty="0">
                <a:solidFill>
                  <a:srgbClr val="000000"/>
                </a:solidFill>
                <a:latin typeface="Poppins"/>
              </a:rPr>
              <a:t>-</a:t>
            </a:r>
            <a:r>
              <a:rPr lang="en-US" sz="1799" dirty="0" err="1">
                <a:solidFill>
                  <a:srgbClr val="000000"/>
                </a:solidFill>
                <a:latin typeface="Poppins"/>
              </a:rPr>
              <a:t>Solución</a:t>
            </a:r>
            <a:r>
              <a:rPr lang="en-US" sz="1799" dirty="0">
                <a:solidFill>
                  <a:srgbClr val="000000"/>
                </a:solidFill>
                <a:latin typeface="Poppins"/>
              </a:rPr>
              <a:t> del Assessment</a:t>
            </a:r>
          </a:p>
        </p:txBody>
      </p:sp>
      <p:sp>
        <p:nvSpPr>
          <p:cNvPr id="25" name="TextBox 23">
            <a:extLst>
              <a:ext uri="{FF2B5EF4-FFF2-40B4-BE49-F238E27FC236}">
                <a16:creationId xmlns:a16="http://schemas.microsoft.com/office/drawing/2014/main" id="{DA2DB293-6C02-03B8-B28C-299D8EE6A81B}"/>
              </a:ext>
            </a:extLst>
          </p:cNvPr>
          <p:cNvSpPr txBox="1"/>
          <p:nvPr/>
        </p:nvSpPr>
        <p:spPr>
          <a:xfrm>
            <a:off x="12294911" y="4131984"/>
            <a:ext cx="4962974" cy="585353"/>
          </a:xfrm>
          <a:prstGeom prst="rect">
            <a:avLst/>
          </a:prstGeom>
        </p:spPr>
        <p:txBody>
          <a:bodyPr lIns="0" tIns="0" rIns="0" bIns="0" rtlCol="0" anchor="t">
            <a:spAutoFit/>
          </a:bodyPr>
          <a:lstStyle/>
          <a:p>
            <a:pPr algn="just">
              <a:lnSpc>
                <a:spcPts val="2339"/>
              </a:lnSpc>
            </a:pPr>
            <a:r>
              <a:rPr lang="en-US" sz="1799" dirty="0">
                <a:solidFill>
                  <a:srgbClr val="000000"/>
                </a:solidFill>
                <a:latin typeface="Poppins"/>
              </a:rPr>
              <a:t>- </a:t>
            </a:r>
            <a:r>
              <a:rPr lang="en-US" sz="1799" dirty="0" err="1">
                <a:solidFill>
                  <a:srgbClr val="000000"/>
                </a:solidFill>
                <a:latin typeface="Poppins"/>
              </a:rPr>
              <a:t>Documento</a:t>
            </a:r>
            <a:r>
              <a:rPr lang="en-US" sz="1799" dirty="0">
                <a:solidFill>
                  <a:srgbClr val="000000"/>
                </a:solidFill>
                <a:latin typeface="Poppins"/>
              </a:rPr>
              <a:t> </a:t>
            </a:r>
            <a:r>
              <a:rPr lang="en-US" sz="1799" dirty="0" err="1">
                <a:solidFill>
                  <a:srgbClr val="000000"/>
                </a:solidFill>
                <a:latin typeface="Poppins"/>
              </a:rPr>
              <a:t>en</a:t>
            </a:r>
            <a:r>
              <a:rPr lang="en-US" sz="1799" dirty="0">
                <a:solidFill>
                  <a:srgbClr val="000000"/>
                </a:solidFill>
                <a:latin typeface="Poppins"/>
              </a:rPr>
              <a:t> ppt</a:t>
            </a:r>
          </a:p>
          <a:p>
            <a:pPr algn="just">
              <a:lnSpc>
                <a:spcPts val="2339"/>
              </a:lnSpc>
            </a:pPr>
            <a:r>
              <a:rPr lang="en-US" sz="1799" dirty="0">
                <a:solidFill>
                  <a:srgbClr val="000000"/>
                </a:solidFill>
                <a:latin typeface="Poppins"/>
              </a:rPr>
              <a:t>- </a:t>
            </a:r>
            <a:r>
              <a:rPr lang="en-US" sz="1799" dirty="0" err="1">
                <a:solidFill>
                  <a:srgbClr val="000000"/>
                </a:solidFill>
                <a:latin typeface="Poppins"/>
              </a:rPr>
              <a:t>Tablero</a:t>
            </a:r>
            <a:r>
              <a:rPr lang="en-US" sz="1799" dirty="0">
                <a:solidFill>
                  <a:srgbClr val="000000"/>
                </a:solidFill>
                <a:latin typeface="Poppin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3398" y="2982013"/>
            <a:ext cx="5276494" cy="1398271"/>
          </a:xfrm>
          <a:custGeom>
            <a:avLst/>
            <a:gdLst/>
            <a:ahLst/>
            <a:cxnLst/>
            <a:rect l="l" t="t" r="r" b="b"/>
            <a:pathLst>
              <a:path w="5276494" h="1398271">
                <a:moveTo>
                  <a:pt x="0" y="0"/>
                </a:moveTo>
                <a:lnTo>
                  <a:pt x="5276495" y="0"/>
                </a:lnTo>
                <a:lnTo>
                  <a:pt x="5276495" y="1398271"/>
                </a:lnTo>
                <a:lnTo>
                  <a:pt x="0" y="1398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833398" y="4623292"/>
            <a:ext cx="5276494" cy="1398271"/>
          </a:xfrm>
          <a:custGeom>
            <a:avLst/>
            <a:gdLst/>
            <a:ahLst/>
            <a:cxnLst/>
            <a:rect l="l" t="t" r="r" b="b"/>
            <a:pathLst>
              <a:path w="5276494" h="1398271">
                <a:moveTo>
                  <a:pt x="0" y="0"/>
                </a:moveTo>
                <a:lnTo>
                  <a:pt x="5276495" y="0"/>
                </a:lnTo>
                <a:lnTo>
                  <a:pt x="5276495" y="1398271"/>
                </a:lnTo>
                <a:lnTo>
                  <a:pt x="0" y="1398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833398" y="6240638"/>
            <a:ext cx="5276494" cy="1398271"/>
          </a:xfrm>
          <a:custGeom>
            <a:avLst/>
            <a:gdLst/>
            <a:ahLst/>
            <a:cxnLst/>
            <a:rect l="l" t="t" r="r" b="b"/>
            <a:pathLst>
              <a:path w="5276494" h="1398271">
                <a:moveTo>
                  <a:pt x="0" y="0"/>
                </a:moveTo>
                <a:lnTo>
                  <a:pt x="5276495" y="0"/>
                </a:lnTo>
                <a:lnTo>
                  <a:pt x="5276495" y="1398271"/>
                </a:lnTo>
                <a:lnTo>
                  <a:pt x="0" y="1398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833398" y="7857984"/>
            <a:ext cx="5276494" cy="1398271"/>
          </a:xfrm>
          <a:custGeom>
            <a:avLst/>
            <a:gdLst/>
            <a:ahLst/>
            <a:cxnLst/>
            <a:rect l="l" t="t" r="r" b="b"/>
            <a:pathLst>
              <a:path w="5276494" h="1398271">
                <a:moveTo>
                  <a:pt x="0" y="0"/>
                </a:moveTo>
                <a:lnTo>
                  <a:pt x="5276495" y="0"/>
                </a:lnTo>
                <a:lnTo>
                  <a:pt x="5276495" y="1398271"/>
                </a:lnTo>
                <a:lnTo>
                  <a:pt x="0" y="1398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056502" y="3102928"/>
            <a:ext cx="4202798" cy="1049870"/>
            <a:chOff x="0" y="0"/>
            <a:chExt cx="1626884" cy="406400"/>
          </a:xfrm>
        </p:grpSpPr>
        <p:sp>
          <p:nvSpPr>
            <p:cNvPr id="7" name="Freeform 7"/>
            <p:cNvSpPr/>
            <p:nvPr/>
          </p:nvSpPr>
          <p:spPr>
            <a:xfrm>
              <a:off x="0" y="0"/>
              <a:ext cx="1626884" cy="406400"/>
            </a:xfrm>
            <a:custGeom>
              <a:avLst/>
              <a:gdLst/>
              <a:ahLst/>
              <a:cxnLst/>
              <a:rect l="l" t="t" r="r" b="b"/>
              <a:pathLst>
                <a:path w="1626884" h="406400">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004AAD"/>
            </a:solidFill>
          </p:spPr>
        </p:sp>
        <p:sp>
          <p:nvSpPr>
            <p:cNvPr id="8" name="TextBox 8"/>
            <p:cNvSpPr txBox="1"/>
            <p:nvPr/>
          </p:nvSpPr>
          <p:spPr>
            <a:xfrm>
              <a:off x="0" y="-57150"/>
              <a:ext cx="162688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056502" y="4746215"/>
            <a:ext cx="4202798" cy="1049870"/>
            <a:chOff x="0" y="0"/>
            <a:chExt cx="1626884" cy="406400"/>
          </a:xfrm>
        </p:grpSpPr>
        <p:sp>
          <p:nvSpPr>
            <p:cNvPr id="10" name="Freeform 10"/>
            <p:cNvSpPr/>
            <p:nvPr/>
          </p:nvSpPr>
          <p:spPr>
            <a:xfrm>
              <a:off x="0" y="0"/>
              <a:ext cx="1626884" cy="406400"/>
            </a:xfrm>
            <a:custGeom>
              <a:avLst/>
              <a:gdLst/>
              <a:ahLst/>
              <a:cxnLst/>
              <a:rect l="l" t="t" r="r" b="b"/>
              <a:pathLst>
                <a:path w="1626884" h="406400">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004AAD"/>
            </a:solidFill>
          </p:spPr>
        </p:sp>
        <p:sp>
          <p:nvSpPr>
            <p:cNvPr id="11" name="TextBox 11"/>
            <p:cNvSpPr txBox="1"/>
            <p:nvPr/>
          </p:nvSpPr>
          <p:spPr>
            <a:xfrm>
              <a:off x="0" y="-57150"/>
              <a:ext cx="1626884" cy="463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056502" y="6362789"/>
            <a:ext cx="4202798" cy="1049870"/>
            <a:chOff x="0" y="0"/>
            <a:chExt cx="1626884" cy="406400"/>
          </a:xfrm>
        </p:grpSpPr>
        <p:sp>
          <p:nvSpPr>
            <p:cNvPr id="13" name="Freeform 13"/>
            <p:cNvSpPr/>
            <p:nvPr/>
          </p:nvSpPr>
          <p:spPr>
            <a:xfrm>
              <a:off x="0" y="0"/>
              <a:ext cx="1626884" cy="406400"/>
            </a:xfrm>
            <a:custGeom>
              <a:avLst/>
              <a:gdLst/>
              <a:ahLst/>
              <a:cxnLst/>
              <a:rect l="l" t="t" r="r" b="b"/>
              <a:pathLst>
                <a:path w="1626884" h="406400">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004AAD"/>
            </a:solidFill>
          </p:spPr>
        </p:sp>
        <p:sp>
          <p:nvSpPr>
            <p:cNvPr id="14" name="TextBox 14"/>
            <p:cNvSpPr txBox="1"/>
            <p:nvPr/>
          </p:nvSpPr>
          <p:spPr>
            <a:xfrm>
              <a:off x="0" y="-57150"/>
              <a:ext cx="1626884" cy="4635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056502" y="7980135"/>
            <a:ext cx="4202798" cy="1049870"/>
            <a:chOff x="0" y="0"/>
            <a:chExt cx="1626884" cy="406400"/>
          </a:xfrm>
        </p:grpSpPr>
        <p:sp>
          <p:nvSpPr>
            <p:cNvPr id="16" name="Freeform 16"/>
            <p:cNvSpPr/>
            <p:nvPr/>
          </p:nvSpPr>
          <p:spPr>
            <a:xfrm>
              <a:off x="0" y="0"/>
              <a:ext cx="1626884" cy="406400"/>
            </a:xfrm>
            <a:custGeom>
              <a:avLst/>
              <a:gdLst/>
              <a:ahLst/>
              <a:cxnLst/>
              <a:rect l="l" t="t" r="r" b="b"/>
              <a:pathLst>
                <a:path w="1626884" h="406400">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004AAD"/>
            </a:solidFill>
          </p:spPr>
        </p:sp>
        <p:sp>
          <p:nvSpPr>
            <p:cNvPr id="17" name="TextBox 17"/>
            <p:cNvSpPr txBox="1"/>
            <p:nvPr/>
          </p:nvSpPr>
          <p:spPr>
            <a:xfrm>
              <a:off x="0" y="-57150"/>
              <a:ext cx="1626884" cy="4635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021354" y="9893479"/>
            <a:ext cx="16583520" cy="1074361"/>
            <a:chOff x="0" y="0"/>
            <a:chExt cx="5405821" cy="350215"/>
          </a:xfrm>
        </p:grpSpPr>
        <p:sp>
          <p:nvSpPr>
            <p:cNvPr id="19" name="Freeform 19"/>
            <p:cNvSpPr/>
            <p:nvPr/>
          </p:nvSpPr>
          <p:spPr>
            <a:xfrm>
              <a:off x="0" y="0"/>
              <a:ext cx="5405821" cy="350215"/>
            </a:xfrm>
            <a:custGeom>
              <a:avLst/>
              <a:gdLst/>
              <a:ahLst/>
              <a:cxnLst/>
              <a:rect l="l" t="t" r="r" b="b"/>
              <a:pathLst>
                <a:path w="5405821" h="350215">
                  <a:moveTo>
                    <a:pt x="5202621" y="0"/>
                  </a:moveTo>
                  <a:lnTo>
                    <a:pt x="0" y="0"/>
                  </a:lnTo>
                  <a:lnTo>
                    <a:pt x="203200" y="350215"/>
                  </a:lnTo>
                  <a:lnTo>
                    <a:pt x="5405821" y="350215"/>
                  </a:lnTo>
                  <a:lnTo>
                    <a:pt x="5202621" y="0"/>
                  </a:lnTo>
                  <a:close/>
                </a:path>
              </a:pathLst>
            </a:custGeom>
            <a:solidFill>
              <a:srgbClr val="004AAD"/>
            </a:solidFill>
          </p:spPr>
        </p:sp>
        <p:sp>
          <p:nvSpPr>
            <p:cNvPr id="20" name="TextBox 20"/>
            <p:cNvSpPr txBox="1"/>
            <p:nvPr/>
          </p:nvSpPr>
          <p:spPr>
            <a:xfrm>
              <a:off x="101600" y="-57150"/>
              <a:ext cx="5202621" cy="40736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880973" y="9893479"/>
            <a:ext cx="13266646" cy="1074361"/>
            <a:chOff x="0" y="0"/>
            <a:chExt cx="4324602" cy="350215"/>
          </a:xfrm>
        </p:grpSpPr>
        <p:sp>
          <p:nvSpPr>
            <p:cNvPr id="22" name="Freeform 22"/>
            <p:cNvSpPr/>
            <p:nvPr/>
          </p:nvSpPr>
          <p:spPr>
            <a:xfrm>
              <a:off x="0" y="0"/>
              <a:ext cx="4324602" cy="350215"/>
            </a:xfrm>
            <a:custGeom>
              <a:avLst/>
              <a:gdLst/>
              <a:ahLst/>
              <a:cxnLst/>
              <a:rect l="l" t="t" r="r" b="b"/>
              <a:pathLst>
                <a:path w="4324602" h="350215">
                  <a:moveTo>
                    <a:pt x="4121402" y="0"/>
                  </a:moveTo>
                  <a:lnTo>
                    <a:pt x="0" y="0"/>
                  </a:lnTo>
                  <a:lnTo>
                    <a:pt x="203200" y="350215"/>
                  </a:lnTo>
                  <a:lnTo>
                    <a:pt x="4324602" y="350215"/>
                  </a:lnTo>
                  <a:lnTo>
                    <a:pt x="4121402" y="0"/>
                  </a:lnTo>
                  <a:close/>
                </a:path>
              </a:pathLst>
            </a:custGeom>
            <a:solidFill>
              <a:srgbClr val="9FD41E"/>
            </a:solidFill>
          </p:spPr>
        </p:sp>
        <p:sp>
          <p:nvSpPr>
            <p:cNvPr id="23" name="TextBox 23"/>
            <p:cNvSpPr txBox="1"/>
            <p:nvPr/>
          </p:nvSpPr>
          <p:spPr>
            <a:xfrm>
              <a:off x="101600" y="-57150"/>
              <a:ext cx="4121402" cy="40736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7788460">
            <a:off x="-1662871" y="-533333"/>
            <a:ext cx="5082582" cy="2414226"/>
          </a:xfrm>
          <a:custGeom>
            <a:avLst/>
            <a:gdLst/>
            <a:ahLst/>
            <a:cxnLst/>
            <a:rect l="l" t="t" r="r" b="b"/>
            <a:pathLst>
              <a:path w="5082582" h="2414226">
                <a:moveTo>
                  <a:pt x="0" y="0"/>
                </a:moveTo>
                <a:lnTo>
                  <a:pt x="5082582" y="0"/>
                </a:lnTo>
                <a:lnTo>
                  <a:pt x="5082582" y="2414226"/>
                </a:lnTo>
                <a:lnTo>
                  <a:pt x="0" y="2414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7749296" flipH="1">
            <a:off x="14939846" y="-541127"/>
            <a:ext cx="5082582" cy="2414226"/>
          </a:xfrm>
          <a:custGeom>
            <a:avLst/>
            <a:gdLst/>
            <a:ahLst/>
            <a:cxnLst/>
            <a:rect l="l" t="t" r="r" b="b"/>
            <a:pathLst>
              <a:path w="5082582" h="2414226">
                <a:moveTo>
                  <a:pt x="5082582" y="0"/>
                </a:moveTo>
                <a:lnTo>
                  <a:pt x="0" y="0"/>
                </a:lnTo>
                <a:lnTo>
                  <a:pt x="0" y="2414227"/>
                </a:lnTo>
                <a:lnTo>
                  <a:pt x="5082582" y="2414227"/>
                </a:lnTo>
                <a:lnTo>
                  <a:pt x="508258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9003200" y="3239736"/>
            <a:ext cx="854107" cy="854107"/>
          </a:xfrm>
          <a:custGeom>
            <a:avLst/>
            <a:gdLst/>
            <a:ahLst/>
            <a:cxnLst/>
            <a:rect l="l" t="t" r="r" b="b"/>
            <a:pathLst>
              <a:path w="854107" h="854107">
                <a:moveTo>
                  <a:pt x="0" y="0"/>
                </a:moveTo>
                <a:lnTo>
                  <a:pt x="854107" y="0"/>
                </a:lnTo>
                <a:lnTo>
                  <a:pt x="854107" y="854107"/>
                </a:lnTo>
                <a:lnTo>
                  <a:pt x="0" y="854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9003200" y="4877784"/>
            <a:ext cx="854107" cy="854107"/>
          </a:xfrm>
          <a:custGeom>
            <a:avLst/>
            <a:gdLst/>
            <a:ahLst/>
            <a:cxnLst/>
            <a:rect l="l" t="t" r="r" b="b"/>
            <a:pathLst>
              <a:path w="854107" h="854107">
                <a:moveTo>
                  <a:pt x="0" y="0"/>
                </a:moveTo>
                <a:lnTo>
                  <a:pt x="854107" y="0"/>
                </a:lnTo>
                <a:lnTo>
                  <a:pt x="854107" y="854107"/>
                </a:lnTo>
                <a:lnTo>
                  <a:pt x="0" y="854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9003200" y="6496139"/>
            <a:ext cx="854107" cy="854107"/>
          </a:xfrm>
          <a:custGeom>
            <a:avLst/>
            <a:gdLst/>
            <a:ahLst/>
            <a:cxnLst/>
            <a:rect l="l" t="t" r="r" b="b"/>
            <a:pathLst>
              <a:path w="854107" h="854107">
                <a:moveTo>
                  <a:pt x="0" y="0"/>
                </a:moveTo>
                <a:lnTo>
                  <a:pt x="854107" y="0"/>
                </a:lnTo>
                <a:lnTo>
                  <a:pt x="854107" y="854107"/>
                </a:lnTo>
                <a:lnTo>
                  <a:pt x="0" y="854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9003200" y="8113485"/>
            <a:ext cx="854107" cy="854107"/>
          </a:xfrm>
          <a:custGeom>
            <a:avLst/>
            <a:gdLst/>
            <a:ahLst/>
            <a:cxnLst/>
            <a:rect l="l" t="t" r="r" b="b"/>
            <a:pathLst>
              <a:path w="854107" h="854107">
                <a:moveTo>
                  <a:pt x="0" y="0"/>
                </a:moveTo>
                <a:lnTo>
                  <a:pt x="854107" y="0"/>
                </a:lnTo>
                <a:lnTo>
                  <a:pt x="854107" y="854107"/>
                </a:lnTo>
                <a:lnTo>
                  <a:pt x="0" y="854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106267" y="2731502"/>
            <a:ext cx="6492129" cy="6524753"/>
          </a:xfrm>
          <a:custGeom>
            <a:avLst/>
            <a:gdLst/>
            <a:ahLst/>
            <a:cxnLst/>
            <a:rect l="l" t="t" r="r" b="b"/>
            <a:pathLst>
              <a:path w="6492129" h="6524753">
                <a:moveTo>
                  <a:pt x="0" y="0"/>
                </a:moveTo>
                <a:lnTo>
                  <a:pt x="6492129" y="0"/>
                </a:lnTo>
                <a:lnTo>
                  <a:pt x="6492129" y="6524753"/>
                </a:lnTo>
                <a:lnTo>
                  <a:pt x="0" y="65247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857060" y="3427141"/>
            <a:ext cx="1319074" cy="1319074"/>
          </a:xfrm>
          <a:custGeom>
            <a:avLst/>
            <a:gdLst/>
            <a:ahLst/>
            <a:cxnLst/>
            <a:rect l="l" t="t" r="r" b="b"/>
            <a:pathLst>
              <a:path w="1319074" h="1319074">
                <a:moveTo>
                  <a:pt x="0" y="0"/>
                </a:moveTo>
                <a:lnTo>
                  <a:pt x="1319075" y="0"/>
                </a:lnTo>
                <a:lnTo>
                  <a:pt x="1319075" y="1319074"/>
                </a:lnTo>
                <a:lnTo>
                  <a:pt x="0" y="13190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5387025" y="3398803"/>
            <a:ext cx="1492036" cy="1478981"/>
          </a:xfrm>
          <a:custGeom>
            <a:avLst/>
            <a:gdLst/>
            <a:ahLst/>
            <a:cxnLst/>
            <a:rect l="l" t="t" r="r" b="b"/>
            <a:pathLst>
              <a:path w="1492036" h="1478981">
                <a:moveTo>
                  <a:pt x="0" y="0"/>
                </a:moveTo>
                <a:lnTo>
                  <a:pt x="1492037" y="0"/>
                </a:lnTo>
                <a:lnTo>
                  <a:pt x="1492037" y="1478981"/>
                </a:lnTo>
                <a:lnTo>
                  <a:pt x="0" y="14789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Freeform 33"/>
          <p:cNvSpPr/>
          <p:nvPr/>
        </p:nvSpPr>
        <p:spPr>
          <a:xfrm>
            <a:off x="1857060" y="7308891"/>
            <a:ext cx="1248229" cy="1248229"/>
          </a:xfrm>
          <a:custGeom>
            <a:avLst/>
            <a:gdLst/>
            <a:ahLst/>
            <a:cxnLst/>
            <a:rect l="l" t="t" r="r" b="b"/>
            <a:pathLst>
              <a:path w="1248229" h="1248229">
                <a:moveTo>
                  <a:pt x="0" y="0"/>
                </a:moveTo>
                <a:lnTo>
                  <a:pt x="1248229" y="0"/>
                </a:lnTo>
                <a:lnTo>
                  <a:pt x="1248229" y="1248229"/>
                </a:lnTo>
                <a:lnTo>
                  <a:pt x="0" y="12482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4" name="Freeform 34"/>
          <p:cNvSpPr/>
          <p:nvPr/>
        </p:nvSpPr>
        <p:spPr>
          <a:xfrm>
            <a:off x="5545817" y="7215753"/>
            <a:ext cx="1212552" cy="1253284"/>
          </a:xfrm>
          <a:custGeom>
            <a:avLst/>
            <a:gdLst/>
            <a:ahLst/>
            <a:cxnLst/>
            <a:rect l="l" t="t" r="r" b="b"/>
            <a:pathLst>
              <a:path w="1212552" h="1253284">
                <a:moveTo>
                  <a:pt x="0" y="0"/>
                </a:moveTo>
                <a:lnTo>
                  <a:pt x="1212552" y="0"/>
                </a:lnTo>
                <a:lnTo>
                  <a:pt x="1212552" y="1253284"/>
                </a:lnTo>
                <a:lnTo>
                  <a:pt x="0" y="12532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5" name="TextBox 35"/>
          <p:cNvSpPr txBox="1"/>
          <p:nvPr/>
        </p:nvSpPr>
        <p:spPr>
          <a:xfrm>
            <a:off x="4689789" y="1009650"/>
            <a:ext cx="8908423" cy="1343025"/>
          </a:xfrm>
          <a:prstGeom prst="rect">
            <a:avLst/>
          </a:prstGeom>
        </p:spPr>
        <p:txBody>
          <a:bodyPr lIns="0" tIns="0" rIns="0" bIns="0" rtlCol="0" anchor="t">
            <a:spAutoFit/>
          </a:bodyPr>
          <a:lstStyle/>
          <a:p>
            <a:pPr algn="ctr">
              <a:lnSpc>
                <a:spcPts val="5174"/>
              </a:lnSpc>
            </a:pPr>
            <a:r>
              <a:rPr lang="en-US" sz="4499">
                <a:solidFill>
                  <a:srgbClr val="000000"/>
                </a:solidFill>
                <a:latin typeface="Poppins Bold"/>
              </a:rPr>
              <a:t>Why Is Human Resource Planning Important?</a:t>
            </a:r>
          </a:p>
        </p:txBody>
      </p:sp>
      <p:sp>
        <p:nvSpPr>
          <p:cNvPr id="36" name="TextBox 36"/>
          <p:cNvSpPr txBox="1"/>
          <p:nvPr/>
        </p:nvSpPr>
        <p:spPr>
          <a:xfrm>
            <a:off x="10573643" y="3197172"/>
            <a:ext cx="6069200" cy="327660"/>
          </a:xfrm>
          <a:prstGeom prst="rect">
            <a:avLst/>
          </a:prstGeom>
        </p:spPr>
        <p:txBody>
          <a:bodyPr lIns="0" tIns="0" rIns="0" bIns="0" rtlCol="0" anchor="t">
            <a:spAutoFit/>
          </a:bodyPr>
          <a:lstStyle/>
          <a:p>
            <a:pPr>
              <a:lnSpc>
                <a:spcPts val="2415"/>
              </a:lnSpc>
            </a:pPr>
            <a:r>
              <a:rPr lang="en-US" sz="2100">
                <a:solidFill>
                  <a:srgbClr val="FFFFFF"/>
                </a:solidFill>
                <a:latin typeface="Poppins Bold"/>
              </a:rPr>
              <a:t>Increases The Value Of Current Employees</a:t>
            </a:r>
          </a:p>
        </p:txBody>
      </p:sp>
      <p:sp>
        <p:nvSpPr>
          <p:cNvPr id="37" name="TextBox 37"/>
          <p:cNvSpPr txBox="1"/>
          <p:nvPr/>
        </p:nvSpPr>
        <p:spPr>
          <a:xfrm>
            <a:off x="10573643" y="4840458"/>
            <a:ext cx="6281174" cy="327660"/>
          </a:xfrm>
          <a:prstGeom prst="rect">
            <a:avLst/>
          </a:prstGeom>
        </p:spPr>
        <p:txBody>
          <a:bodyPr lIns="0" tIns="0" rIns="0" bIns="0" rtlCol="0" anchor="t">
            <a:spAutoFit/>
          </a:bodyPr>
          <a:lstStyle/>
          <a:p>
            <a:pPr>
              <a:lnSpc>
                <a:spcPts val="2415"/>
              </a:lnSpc>
            </a:pPr>
            <a:r>
              <a:rPr lang="en-US" sz="2100">
                <a:solidFill>
                  <a:srgbClr val="FFFFFF"/>
                </a:solidFill>
                <a:latin typeface="Poppins Bold"/>
              </a:rPr>
              <a:t>Helps Companies Adapt To Industry Changes</a:t>
            </a:r>
          </a:p>
        </p:txBody>
      </p:sp>
      <p:sp>
        <p:nvSpPr>
          <p:cNvPr id="38" name="TextBox 38"/>
          <p:cNvSpPr txBox="1"/>
          <p:nvPr/>
        </p:nvSpPr>
        <p:spPr>
          <a:xfrm>
            <a:off x="10573643" y="6457032"/>
            <a:ext cx="5377494" cy="327660"/>
          </a:xfrm>
          <a:prstGeom prst="rect">
            <a:avLst/>
          </a:prstGeom>
        </p:spPr>
        <p:txBody>
          <a:bodyPr lIns="0" tIns="0" rIns="0" bIns="0" rtlCol="0" anchor="t">
            <a:spAutoFit/>
          </a:bodyPr>
          <a:lstStyle/>
          <a:p>
            <a:pPr>
              <a:lnSpc>
                <a:spcPts val="2415"/>
              </a:lnSpc>
            </a:pPr>
            <a:r>
              <a:rPr lang="en-US" sz="2100">
                <a:solidFill>
                  <a:srgbClr val="FFFFFF"/>
                </a:solidFill>
                <a:latin typeface="Poppins Bold"/>
              </a:rPr>
              <a:t>Maintaining Competitive Advantage</a:t>
            </a:r>
          </a:p>
        </p:txBody>
      </p:sp>
      <p:sp>
        <p:nvSpPr>
          <p:cNvPr id="39" name="TextBox 39"/>
          <p:cNvSpPr txBox="1"/>
          <p:nvPr/>
        </p:nvSpPr>
        <p:spPr>
          <a:xfrm>
            <a:off x="10573643" y="8074378"/>
            <a:ext cx="5578312" cy="327660"/>
          </a:xfrm>
          <a:prstGeom prst="rect">
            <a:avLst/>
          </a:prstGeom>
        </p:spPr>
        <p:txBody>
          <a:bodyPr lIns="0" tIns="0" rIns="0" bIns="0" rtlCol="0" anchor="t">
            <a:spAutoFit/>
          </a:bodyPr>
          <a:lstStyle/>
          <a:p>
            <a:pPr>
              <a:lnSpc>
                <a:spcPts val="2415"/>
              </a:lnSpc>
            </a:pPr>
            <a:r>
              <a:rPr lang="en-US" sz="2100">
                <a:solidFill>
                  <a:srgbClr val="FFFFFF"/>
                </a:solidFill>
                <a:latin typeface="Poppins Bold"/>
              </a:rPr>
              <a:t>Promote Company Growth &amp; Longevity</a:t>
            </a:r>
          </a:p>
        </p:txBody>
      </p:sp>
      <p:sp>
        <p:nvSpPr>
          <p:cNvPr id="40" name="TextBox 40"/>
          <p:cNvSpPr txBox="1"/>
          <p:nvPr/>
        </p:nvSpPr>
        <p:spPr>
          <a:xfrm>
            <a:off x="10573643" y="3572780"/>
            <a:ext cx="6363722"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Lorem ipsum dolor sit amet, consectetur adipiscing elit. Phasellus quis tortor ut enim congue hendrerit. Nam pretium.</a:t>
            </a:r>
          </a:p>
        </p:txBody>
      </p:sp>
      <p:sp>
        <p:nvSpPr>
          <p:cNvPr id="41" name="TextBox 41"/>
          <p:cNvSpPr txBox="1"/>
          <p:nvPr/>
        </p:nvSpPr>
        <p:spPr>
          <a:xfrm>
            <a:off x="10573643" y="5216067"/>
            <a:ext cx="6363722"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Lorem ipsum dolor sit amet, consectetur adipiscing elit. Phasellus quis tortor ut enim congue hendrerit. Nam pretium.</a:t>
            </a:r>
          </a:p>
        </p:txBody>
      </p:sp>
      <p:sp>
        <p:nvSpPr>
          <p:cNvPr id="42" name="TextBox 42"/>
          <p:cNvSpPr txBox="1"/>
          <p:nvPr/>
        </p:nvSpPr>
        <p:spPr>
          <a:xfrm>
            <a:off x="10573643" y="6832641"/>
            <a:ext cx="6363722"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Lorem ipsum dolor sit amet, consectetur adipiscing elit. Phasellus quis tortor ut enim congue hendrerit. Nam pretium.</a:t>
            </a:r>
          </a:p>
        </p:txBody>
      </p:sp>
      <p:sp>
        <p:nvSpPr>
          <p:cNvPr id="43" name="TextBox 43"/>
          <p:cNvSpPr txBox="1"/>
          <p:nvPr/>
        </p:nvSpPr>
        <p:spPr>
          <a:xfrm>
            <a:off x="10573643" y="8449987"/>
            <a:ext cx="6363722"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Lorem ipsum dolor sit amet, consectetur adipiscing elit. Phasellus quis tortor ut enim congue hendrerit. Nam pretium.</a:t>
            </a:r>
          </a:p>
        </p:txBody>
      </p:sp>
      <p:pic>
        <p:nvPicPr>
          <p:cNvPr id="44" name="Imagen 43">
            <a:extLst>
              <a:ext uri="{FF2B5EF4-FFF2-40B4-BE49-F238E27FC236}">
                <a16:creationId xmlns:a16="http://schemas.microsoft.com/office/drawing/2014/main" id="{1D40C889-5BE5-75B9-FDB5-A3966569CBFA}"/>
              </a:ext>
            </a:extLst>
          </p:cNvPr>
          <p:cNvPicPr>
            <a:picLocks noChangeAspect="1"/>
          </p:cNvPicPr>
          <p:nvPr/>
        </p:nvPicPr>
        <p:blipFill>
          <a:blip r:embed="rId18"/>
          <a:stretch>
            <a:fillRect/>
          </a:stretch>
        </p:blipFill>
        <p:spPr>
          <a:xfrm>
            <a:off x="1158634" y="681318"/>
            <a:ext cx="16423141" cy="91771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43152"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994253" y="-75948"/>
            <a:ext cx="8230062" cy="10381997"/>
            <a:chOff x="0" y="0"/>
            <a:chExt cx="17786096" cy="22436671"/>
          </a:xfrm>
        </p:grpSpPr>
        <p:sp>
          <p:nvSpPr>
            <p:cNvPr id="6" name="Freeform 6"/>
            <p:cNvSpPr/>
            <p:nvPr/>
          </p:nvSpPr>
          <p:spPr>
            <a:xfrm>
              <a:off x="0" y="0"/>
              <a:ext cx="17786096" cy="22436710"/>
            </a:xfrm>
            <a:custGeom>
              <a:avLst/>
              <a:gdLst/>
              <a:ahLst/>
              <a:cxnLst/>
              <a:rect l="l" t="t" r="r" b="b"/>
              <a:pathLst>
                <a:path w="17786096" h="22436710">
                  <a:moveTo>
                    <a:pt x="9194800" y="0"/>
                  </a:moveTo>
                  <a:lnTo>
                    <a:pt x="2760091" y="13191110"/>
                  </a:lnTo>
                  <a:lnTo>
                    <a:pt x="0" y="22436710"/>
                  </a:lnTo>
                  <a:lnTo>
                    <a:pt x="17786096" y="22436710"/>
                  </a:lnTo>
                  <a:lnTo>
                    <a:pt x="17786096" y="16891"/>
                  </a:lnTo>
                  <a:lnTo>
                    <a:pt x="9194800" y="0"/>
                  </a:lnTo>
                  <a:close/>
                </a:path>
              </a:pathLst>
            </a:custGeom>
            <a:blipFill>
              <a:blip r:embed="rId2"/>
              <a:stretch>
                <a:fillRect l="-88984"/>
              </a:stretch>
            </a:blipFill>
          </p:spPr>
        </p:sp>
      </p:grpSp>
      <p:grpSp>
        <p:nvGrpSpPr>
          <p:cNvPr id="7" name="Group 7"/>
          <p:cNvGrpSpPr/>
          <p:nvPr/>
        </p:nvGrpSpPr>
        <p:grpSpPr>
          <a:xfrm rot="-10800000">
            <a:off x="10699004"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375750">
            <a:off x="7406018" y="5407411"/>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07321">
            <a:off x="11741168" y="-311760"/>
            <a:ext cx="6789599" cy="322506"/>
          </a:xfrm>
          <a:custGeom>
            <a:avLst/>
            <a:gdLst/>
            <a:ahLst/>
            <a:cxnLst/>
            <a:rect l="l" t="t" r="r" b="b"/>
            <a:pathLst>
              <a:path w="6789599" h="322506">
                <a:moveTo>
                  <a:pt x="0" y="0"/>
                </a:moveTo>
                <a:lnTo>
                  <a:pt x="6789599" y="0"/>
                </a:lnTo>
                <a:lnTo>
                  <a:pt x="6789599" y="322506"/>
                </a:lnTo>
                <a:lnTo>
                  <a:pt x="0" y="322506"/>
                </a:lnTo>
                <a:lnTo>
                  <a:pt x="0" y="0"/>
                </a:lnTo>
                <a:close/>
              </a:path>
            </a:pathLst>
          </a:custGeom>
          <a:blipFill>
            <a:blip r:embed="rId3">
              <a:alphaModFix amt="80000"/>
            </a:blip>
            <a:stretch>
              <a:fillRect/>
            </a:stretch>
          </a:blipFill>
        </p:spPr>
      </p:sp>
      <p:sp>
        <p:nvSpPr>
          <p:cNvPr id="14" name="Freeform 14"/>
          <p:cNvSpPr/>
          <p:nvPr/>
        </p:nvSpPr>
        <p:spPr>
          <a:xfrm rot="4161755">
            <a:off x="8512211" y="11047176"/>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grpSp>
        <p:nvGrpSpPr>
          <p:cNvPr id="15" name="Group 15"/>
          <p:cNvGrpSpPr/>
          <p:nvPr/>
        </p:nvGrpSpPr>
        <p:grpSpPr>
          <a:xfrm rot="7903244">
            <a:off x="8645739" y="2841310"/>
            <a:ext cx="8661734" cy="1610200"/>
            <a:chOff x="0" y="0"/>
            <a:chExt cx="2032229" cy="377787"/>
          </a:xfrm>
        </p:grpSpPr>
        <p:sp>
          <p:nvSpPr>
            <p:cNvPr id="16" name="Freeform 16"/>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7" name="TextBox 17"/>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8572885">
            <a:off x="9454599" y="4411855"/>
            <a:ext cx="5759608" cy="1769170"/>
            <a:chOff x="0" y="0"/>
            <a:chExt cx="1578447" cy="484849"/>
          </a:xfrm>
        </p:grpSpPr>
        <p:sp>
          <p:nvSpPr>
            <p:cNvPr id="19" name="Freeform 19"/>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20" name="TextBox 20"/>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38981">
            <a:off x="9525447" y="6165836"/>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sp>
        <p:nvSpPr>
          <p:cNvPr id="27" name="TextBox 27"/>
          <p:cNvSpPr txBox="1"/>
          <p:nvPr/>
        </p:nvSpPr>
        <p:spPr>
          <a:xfrm>
            <a:off x="1265922" y="3502311"/>
            <a:ext cx="6998683" cy="4014561"/>
          </a:xfrm>
          <a:prstGeom prst="rect">
            <a:avLst/>
          </a:prstGeom>
        </p:spPr>
        <p:txBody>
          <a:bodyPr wrap="square" lIns="0" tIns="0" rIns="0" bIns="0" rtlCol="0" anchor="t">
            <a:spAutoFit/>
          </a:bodyPr>
          <a:lstStyle/>
          <a:p>
            <a:pPr marL="571500" indent="-571500">
              <a:lnSpc>
                <a:spcPts val="3899"/>
              </a:lnSpc>
              <a:buFont typeface="Arial" panose="020B0604020202020204" pitchFamily="34" charset="0"/>
              <a:buChar char="•"/>
            </a:pPr>
            <a:r>
              <a:rPr lang="en-US" sz="3600" b="1" dirty="0">
                <a:solidFill>
                  <a:srgbClr val="272727"/>
                </a:solidFill>
                <a:latin typeface="Poppins"/>
              </a:rPr>
              <a:t>33% </a:t>
            </a:r>
            <a:r>
              <a:rPr lang="en-US" sz="3600" b="1" dirty="0" err="1">
                <a:solidFill>
                  <a:srgbClr val="272727"/>
                </a:solidFill>
                <a:latin typeface="Poppins"/>
              </a:rPr>
              <a:t>Presentación</a:t>
            </a:r>
            <a:r>
              <a:rPr lang="en-US" sz="3600" b="1" dirty="0">
                <a:solidFill>
                  <a:srgbClr val="272727"/>
                </a:solidFill>
                <a:latin typeface="Poppins"/>
              </a:rPr>
              <a:t> </a:t>
            </a:r>
            <a:r>
              <a:rPr lang="en-US" sz="3600" dirty="0">
                <a:solidFill>
                  <a:srgbClr val="272727"/>
                </a:solidFill>
                <a:latin typeface="Poppins"/>
              </a:rPr>
              <a:t>del Assessment (Eq)</a:t>
            </a:r>
          </a:p>
          <a:p>
            <a:pPr marL="571500" indent="-571500">
              <a:lnSpc>
                <a:spcPts val="3899"/>
              </a:lnSpc>
              <a:buFont typeface="Arial" panose="020B0604020202020204" pitchFamily="34" charset="0"/>
              <a:buChar char="•"/>
            </a:pPr>
            <a:endParaRPr lang="en-US" sz="3600" dirty="0">
              <a:solidFill>
                <a:srgbClr val="272727"/>
              </a:solidFill>
              <a:latin typeface="Poppins"/>
            </a:endParaRPr>
          </a:p>
          <a:p>
            <a:pPr marL="571500" indent="-571500">
              <a:lnSpc>
                <a:spcPts val="3899"/>
              </a:lnSpc>
              <a:buFont typeface="Arial" panose="020B0604020202020204" pitchFamily="34" charset="0"/>
              <a:buChar char="•"/>
            </a:pPr>
            <a:r>
              <a:rPr lang="en-US" sz="3600" b="1" dirty="0">
                <a:solidFill>
                  <a:srgbClr val="272727"/>
                </a:solidFill>
                <a:latin typeface="Poppins"/>
              </a:rPr>
              <a:t>33% </a:t>
            </a:r>
            <a:r>
              <a:rPr lang="en-US" sz="3600" b="1" dirty="0" err="1">
                <a:solidFill>
                  <a:srgbClr val="272727"/>
                </a:solidFill>
                <a:latin typeface="Poppins"/>
              </a:rPr>
              <a:t>Evidencia</a:t>
            </a:r>
            <a:r>
              <a:rPr lang="en-US" sz="3600" b="1" dirty="0">
                <a:solidFill>
                  <a:srgbClr val="272727"/>
                </a:solidFill>
                <a:latin typeface="Poppins"/>
              </a:rPr>
              <a:t>: </a:t>
            </a:r>
            <a:r>
              <a:rPr lang="en-US" sz="3600" dirty="0" err="1">
                <a:solidFill>
                  <a:srgbClr val="272727"/>
                </a:solidFill>
                <a:latin typeface="Poppins"/>
              </a:rPr>
              <a:t>documento</a:t>
            </a:r>
            <a:r>
              <a:rPr lang="en-US" sz="3600" dirty="0">
                <a:solidFill>
                  <a:srgbClr val="272727"/>
                </a:solidFill>
                <a:latin typeface="Poppins"/>
              </a:rPr>
              <a:t> </a:t>
            </a:r>
            <a:r>
              <a:rPr lang="en-US" sz="3600" dirty="0" err="1">
                <a:solidFill>
                  <a:srgbClr val="272727"/>
                </a:solidFill>
                <a:latin typeface="Poppins"/>
              </a:rPr>
              <a:t>entregable</a:t>
            </a:r>
            <a:r>
              <a:rPr lang="en-US" sz="3600" dirty="0">
                <a:solidFill>
                  <a:srgbClr val="272727"/>
                </a:solidFill>
                <a:latin typeface="Poppins"/>
              </a:rPr>
              <a:t> (Eq)</a:t>
            </a:r>
          </a:p>
          <a:p>
            <a:pPr marL="571500" indent="-571500">
              <a:lnSpc>
                <a:spcPts val="3899"/>
              </a:lnSpc>
              <a:buFont typeface="Arial" panose="020B0604020202020204" pitchFamily="34" charset="0"/>
              <a:buChar char="•"/>
            </a:pPr>
            <a:endParaRPr lang="en-US" sz="3600" dirty="0">
              <a:solidFill>
                <a:srgbClr val="272727"/>
              </a:solidFill>
              <a:latin typeface="Poppins"/>
            </a:endParaRPr>
          </a:p>
          <a:p>
            <a:pPr marL="571500" indent="-571500">
              <a:lnSpc>
                <a:spcPts val="3899"/>
              </a:lnSpc>
              <a:buFont typeface="Arial" panose="020B0604020202020204" pitchFamily="34" charset="0"/>
              <a:buChar char="•"/>
            </a:pPr>
            <a:r>
              <a:rPr lang="en-US" sz="3600" b="1" dirty="0">
                <a:solidFill>
                  <a:srgbClr val="272727"/>
                </a:solidFill>
                <a:latin typeface="Poppins"/>
              </a:rPr>
              <a:t>34% Examen individual </a:t>
            </a:r>
            <a:r>
              <a:rPr lang="en-US" sz="3600" dirty="0">
                <a:solidFill>
                  <a:srgbClr val="272727"/>
                </a:solidFill>
                <a:latin typeface="Poppins"/>
              </a:rPr>
              <a:t>(Día </a:t>
            </a:r>
            <a:r>
              <a:rPr lang="en-US" sz="3600" dirty="0" err="1">
                <a:solidFill>
                  <a:srgbClr val="272727"/>
                </a:solidFill>
                <a:latin typeface="Poppins"/>
              </a:rPr>
              <a:t>miércoles</a:t>
            </a:r>
            <a:r>
              <a:rPr lang="en-US" sz="3600" dirty="0">
                <a:solidFill>
                  <a:srgbClr val="272727"/>
                </a:solidFill>
                <a:latin typeface="Poppins"/>
              </a:rPr>
              <a:t> - </a:t>
            </a:r>
            <a:r>
              <a:rPr lang="en-US" sz="3600" dirty="0" err="1">
                <a:solidFill>
                  <a:srgbClr val="272727"/>
                </a:solidFill>
                <a:latin typeface="Poppins"/>
              </a:rPr>
              <a:t>jueves</a:t>
            </a:r>
            <a:r>
              <a:rPr lang="en-US" sz="3600" dirty="0">
                <a:solidFill>
                  <a:srgbClr val="272727"/>
                </a:solidFill>
                <a:latin typeface="Poppins"/>
              </a:rPr>
              <a:t>)</a:t>
            </a:r>
          </a:p>
        </p:txBody>
      </p:sp>
      <p:sp>
        <p:nvSpPr>
          <p:cNvPr id="28" name="TextBox 28"/>
          <p:cNvSpPr txBox="1"/>
          <p:nvPr/>
        </p:nvSpPr>
        <p:spPr>
          <a:xfrm>
            <a:off x="1938783" y="2274939"/>
            <a:ext cx="5210418" cy="767518"/>
          </a:xfrm>
          <a:prstGeom prst="rect">
            <a:avLst/>
          </a:prstGeom>
        </p:spPr>
        <p:txBody>
          <a:bodyPr lIns="0" tIns="0" rIns="0" bIns="0" rtlCol="0" anchor="t">
            <a:spAutoFit/>
          </a:bodyPr>
          <a:lstStyle/>
          <a:p>
            <a:pPr>
              <a:lnSpc>
                <a:spcPts val="5084"/>
              </a:lnSpc>
            </a:pPr>
            <a:r>
              <a:rPr lang="en-US" sz="7200" spc="-134" dirty="0" err="1">
                <a:solidFill>
                  <a:srgbClr val="272727"/>
                </a:solidFill>
                <a:latin typeface="Poppins Bold"/>
              </a:rPr>
              <a:t>Evaluación</a:t>
            </a:r>
            <a:endParaRPr lang="en-US" sz="7200" spc="-134" dirty="0">
              <a:solidFill>
                <a:srgbClr val="272727"/>
              </a:solidFill>
              <a:latin typeface="Poppi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5725"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842467" y="122"/>
            <a:ext cx="8150955" cy="10286878"/>
            <a:chOff x="0" y="0"/>
            <a:chExt cx="17778019" cy="22436671"/>
          </a:xfrm>
        </p:grpSpPr>
        <p:sp>
          <p:nvSpPr>
            <p:cNvPr id="6" name="Freeform 6"/>
            <p:cNvSpPr/>
            <p:nvPr/>
          </p:nvSpPr>
          <p:spPr>
            <a:xfrm>
              <a:off x="0" y="0"/>
              <a:ext cx="17777968" cy="22436710"/>
            </a:xfrm>
            <a:custGeom>
              <a:avLst/>
              <a:gdLst/>
              <a:ahLst/>
              <a:cxnLst/>
              <a:rect l="l" t="t" r="r" b="b"/>
              <a:pathLst>
                <a:path w="17777968" h="22436710">
                  <a:moveTo>
                    <a:pt x="8591296" y="0"/>
                  </a:moveTo>
                  <a:lnTo>
                    <a:pt x="0" y="16891"/>
                  </a:lnTo>
                  <a:lnTo>
                    <a:pt x="0" y="22436710"/>
                  </a:lnTo>
                  <a:lnTo>
                    <a:pt x="17777968" y="22436710"/>
                  </a:lnTo>
                  <a:lnTo>
                    <a:pt x="17777968" y="22409658"/>
                  </a:lnTo>
                  <a:lnTo>
                    <a:pt x="15025878" y="13191110"/>
                  </a:lnTo>
                  <a:lnTo>
                    <a:pt x="8591296" y="0"/>
                  </a:lnTo>
                  <a:close/>
                </a:path>
              </a:pathLst>
            </a:custGeom>
            <a:blipFill>
              <a:blip r:embed="rId2"/>
              <a:stretch>
                <a:fillRect l="-53708" r="-35717"/>
              </a:stretch>
            </a:blipFill>
          </p:spPr>
        </p:sp>
      </p:grpSp>
      <p:grpSp>
        <p:nvGrpSpPr>
          <p:cNvPr id="7" name="Group 7"/>
          <p:cNvGrpSpPr/>
          <p:nvPr/>
        </p:nvGrpSpPr>
        <p:grpSpPr>
          <a:xfrm rot="-10800000">
            <a:off x="2399014"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414567">
            <a:off x="4226565" y="5372376"/>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16372">
            <a:off x="339512" y="-214367"/>
            <a:ext cx="5828177" cy="276838"/>
          </a:xfrm>
          <a:custGeom>
            <a:avLst/>
            <a:gdLst/>
            <a:ahLst/>
            <a:cxnLst/>
            <a:rect l="l" t="t" r="r" b="b"/>
            <a:pathLst>
              <a:path w="5828177" h="276838">
                <a:moveTo>
                  <a:pt x="0" y="0"/>
                </a:moveTo>
                <a:lnTo>
                  <a:pt x="5828177" y="0"/>
                </a:lnTo>
                <a:lnTo>
                  <a:pt x="5828177" y="276839"/>
                </a:lnTo>
                <a:lnTo>
                  <a:pt x="0" y="276839"/>
                </a:lnTo>
                <a:lnTo>
                  <a:pt x="0" y="0"/>
                </a:lnTo>
                <a:close/>
              </a:path>
            </a:pathLst>
          </a:custGeom>
          <a:blipFill>
            <a:blip r:embed="rId3">
              <a:alphaModFix amt="70000"/>
            </a:blip>
            <a:stretch>
              <a:fillRect/>
            </a:stretch>
          </a:blipFill>
        </p:spPr>
      </p:sp>
      <p:grpSp>
        <p:nvGrpSpPr>
          <p:cNvPr id="14" name="Group 14"/>
          <p:cNvGrpSpPr/>
          <p:nvPr/>
        </p:nvGrpSpPr>
        <p:grpSpPr>
          <a:xfrm rot="-7928872">
            <a:off x="985874" y="2829977"/>
            <a:ext cx="8689975" cy="1615450"/>
            <a:chOff x="0" y="0"/>
            <a:chExt cx="2032229" cy="377787"/>
          </a:xfrm>
        </p:grpSpPr>
        <p:sp>
          <p:nvSpPr>
            <p:cNvPr id="15" name="Freeform 15"/>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6" name="TextBox 16"/>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600856">
            <a:off x="3103659" y="4408700"/>
            <a:ext cx="5783277" cy="1776440"/>
            <a:chOff x="0" y="0"/>
            <a:chExt cx="1578447" cy="484849"/>
          </a:xfrm>
        </p:grpSpPr>
        <p:sp>
          <p:nvSpPr>
            <p:cNvPr id="18" name="Freeform 18"/>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19" name="TextBox 19"/>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4091770">
            <a:off x="4328537" y="11092867"/>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sp>
        <p:nvSpPr>
          <p:cNvPr id="21" name="Freeform 21"/>
          <p:cNvSpPr/>
          <p:nvPr/>
        </p:nvSpPr>
        <p:spPr>
          <a:xfrm rot="307861">
            <a:off x="5451146" y="6155604"/>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sp>
        <p:nvSpPr>
          <p:cNvPr id="22" name="TextBox 22"/>
          <p:cNvSpPr txBox="1"/>
          <p:nvPr/>
        </p:nvSpPr>
        <p:spPr>
          <a:xfrm>
            <a:off x="7349668" y="1156416"/>
            <a:ext cx="9588633" cy="1340047"/>
          </a:xfrm>
          <a:prstGeom prst="rect">
            <a:avLst/>
          </a:prstGeom>
        </p:spPr>
        <p:txBody>
          <a:bodyPr wrap="square" lIns="0" tIns="0" rIns="0" bIns="0" rtlCol="0" anchor="t">
            <a:spAutoFit/>
          </a:bodyPr>
          <a:lstStyle/>
          <a:p>
            <a:pPr algn="r">
              <a:lnSpc>
                <a:spcPts val="5174"/>
              </a:lnSpc>
            </a:pPr>
            <a:r>
              <a:rPr lang="en-US" sz="4499" dirty="0">
                <a:solidFill>
                  <a:srgbClr val="000000"/>
                </a:solidFill>
                <a:latin typeface="Poppins Bold"/>
              </a:rPr>
              <a:t>Assessment: </a:t>
            </a:r>
          </a:p>
          <a:p>
            <a:pPr algn="r">
              <a:lnSpc>
                <a:spcPts val="5174"/>
              </a:lnSpc>
            </a:pPr>
            <a:r>
              <a:rPr lang="en-US" sz="4499" dirty="0">
                <a:solidFill>
                  <a:srgbClr val="000000"/>
                </a:solidFill>
                <a:latin typeface="Poppins Bold"/>
              </a:rPr>
              <a:t>¿</a:t>
            </a:r>
            <a:r>
              <a:rPr lang="en-US" sz="4499" dirty="0" err="1">
                <a:solidFill>
                  <a:srgbClr val="000000"/>
                </a:solidFill>
                <a:latin typeface="Poppins Bold"/>
              </a:rPr>
              <a:t>En</a:t>
            </a:r>
            <a:r>
              <a:rPr lang="en-US" sz="4499" dirty="0">
                <a:solidFill>
                  <a:srgbClr val="000000"/>
                </a:solidFill>
                <a:latin typeface="Poppins Bold"/>
              </a:rPr>
              <a:t> </a:t>
            </a:r>
            <a:r>
              <a:rPr lang="en-US" sz="4499" dirty="0" err="1">
                <a:solidFill>
                  <a:srgbClr val="000000"/>
                </a:solidFill>
                <a:latin typeface="Poppins Bold"/>
              </a:rPr>
              <a:t>qué</a:t>
            </a:r>
            <a:r>
              <a:rPr lang="en-US" sz="4499" dirty="0">
                <a:solidFill>
                  <a:srgbClr val="000000"/>
                </a:solidFill>
                <a:latin typeface="Poppins Bold"/>
              </a:rPr>
              <a:t> </a:t>
            </a:r>
            <a:r>
              <a:rPr lang="en-US" sz="4499" dirty="0" err="1">
                <a:solidFill>
                  <a:srgbClr val="000000"/>
                </a:solidFill>
                <a:latin typeface="Poppins Bold"/>
              </a:rPr>
              <a:t>consiste</a:t>
            </a:r>
            <a:r>
              <a:rPr lang="en-US" sz="4499" dirty="0">
                <a:solidFill>
                  <a:srgbClr val="000000"/>
                </a:solidFill>
                <a:latin typeface="Poppins Bold"/>
              </a:rPr>
              <a:t>?</a:t>
            </a:r>
          </a:p>
        </p:txBody>
      </p:sp>
      <p:sp>
        <p:nvSpPr>
          <p:cNvPr id="25" name="CuadroTexto 24">
            <a:extLst>
              <a:ext uri="{FF2B5EF4-FFF2-40B4-BE49-F238E27FC236}">
                <a16:creationId xmlns:a16="http://schemas.microsoft.com/office/drawing/2014/main" id="{28C9F806-29EA-CF33-C56E-2ACEA1E2A012}"/>
              </a:ext>
            </a:extLst>
          </p:cNvPr>
          <p:cNvSpPr txBox="1"/>
          <p:nvPr/>
        </p:nvSpPr>
        <p:spPr>
          <a:xfrm>
            <a:off x="8637334" y="2692103"/>
            <a:ext cx="8263620" cy="3046988"/>
          </a:xfrm>
          <a:prstGeom prst="rect">
            <a:avLst/>
          </a:prstGeom>
          <a:noFill/>
        </p:spPr>
        <p:txBody>
          <a:bodyPr wrap="square">
            <a:spAutoFit/>
          </a:bodyPr>
          <a:lstStyle/>
          <a:p>
            <a:pPr algn="r" fontAlgn="base"/>
            <a:r>
              <a:rPr lang="es-MX" sz="3200" b="0" i="0" dirty="0">
                <a:effectLst/>
                <a:latin typeface="Lato" panose="020F0502020204030204" pitchFamily="34" charset="0"/>
              </a:rPr>
              <a:t>Es un proceso de evaluación formativa que permite integrar los aprendizajes logrados durante las Unidades de Formación que corresponden a las Etapas de Exploración y Enfoque</a:t>
            </a:r>
            <a:br>
              <a:rPr lang="es-MX" sz="3200" b="0" i="0" dirty="0">
                <a:effectLst/>
                <a:latin typeface="Source Sans Pro" panose="020B0503030403020204" pitchFamily="34" charset="0"/>
              </a:rPr>
            </a:br>
            <a:endParaRPr lang="es-MX" sz="3200" b="0" i="0" dirty="0">
              <a:effectLst/>
              <a:latin typeface="Source Sans Pro" panose="020B0503030403020204" pitchFamily="34" charset="0"/>
            </a:endParaRPr>
          </a:p>
        </p:txBody>
      </p:sp>
      <p:sp>
        <p:nvSpPr>
          <p:cNvPr id="26" name="CuadroTexto 25">
            <a:extLst>
              <a:ext uri="{FF2B5EF4-FFF2-40B4-BE49-F238E27FC236}">
                <a16:creationId xmlns:a16="http://schemas.microsoft.com/office/drawing/2014/main" id="{F3EBD511-0F63-355C-CD38-0E36E3722811}"/>
              </a:ext>
            </a:extLst>
          </p:cNvPr>
          <p:cNvSpPr txBox="1"/>
          <p:nvPr/>
        </p:nvSpPr>
        <p:spPr>
          <a:xfrm>
            <a:off x="9801073" y="5835821"/>
            <a:ext cx="7085022" cy="2677656"/>
          </a:xfrm>
          <a:prstGeom prst="rect">
            <a:avLst/>
          </a:prstGeom>
          <a:noFill/>
        </p:spPr>
        <p:txBody>
          <a:bodyPr wrap="square">
            <a:spAutoFit/>
          </a:bodyPr>
          <a:lstStyle/>
          <a:p>
            <a:pPr algn="r" fontAlgn="base"/>
            <a:r>
              <a:rPr lang="es-MX" sz="2800" b="0" i="0" dirty="0">
                <a:effectLst/>
                <a:latin typeface="Lato" panose="020F0502020204030204" pitchFamily="34" charset="0"/>
              </a:rPr>
              <a:t>El assessment se realizará en equipo:</a:t>
            </a:r>
          </a:p>
          <a:p>
            <a:pPr algn="r" fontAlgn="base"/>
            <a:endParaRPr lang="es-MX" sz="2800" dirty="0">
              <a:latin typeface="Lato" panose="020F0502020204030204" pitchFamily="34" charset="0"/>
            </a:endParaRPr>
          </a:p>
          <a:p>
            <a:pPr algn="r" fontAlgn="base"/>
            <a:r>
              <a:rPr lang="es-MX" sz="2800" b="1" i="0" dirty="0">
                <a:effectLst/>
                <a:latin typeface="Lato" panose="020F0502020204030204" pitchFamily="34" charset="0"/>
              </a:rPr>
              <a:t>Equipo 1: </a:t>
            </a:r>
            <a:r>
              <a:rPr lang="es-MX" sz="2800" b="0" i="0" dirty="0">
                <a:effectLst/>
                <a:latin typeface="Lato" panose="020F0502020204030204" pitchFamily="34" charset="0"/>
              </a:rPr>
              <a:t>5 personas</a:t>
            </a:r>
          </a:p>
          <a:p>
            <a:pPr algn="r" fontAlgn="base"/>
            <a:r>
              <a:rPr lang="es-MX" sz="2800" b="1" dirty="0">
                <a:latin typeface="Lato" panose="020F0502020204030204" pitchFamily="34" charset="0"/>
              </a:rPr>
              <a:t>Equipo 2: </a:t>
            </a:r>
            <a:r>
              <a:rPr lang="es-MX" sz="2800" dirty="0">
                <a:latin typeface="Lato" panose="020F0502020204030204" pitchFamily="34" charset="0"/>
              </a:rPr>
              <a:t>4 personas</a:t>
            </a:r>
            <a:endParaRPr lang="es-MX" sz="2800" b="0" i="0" dirty="0">
              <a:effectLst/>
              <a:latin typeface="Lato" panose="020F0502020204030204" pitchFamily="34" charset="0"/>
            </a:endParaRPr>
          </a:p>
          <a:p>
            <a:pPr algn="r" fontAlgn="base"/>
            <a:br>
              <a:rPr lang="es-MX" sz="2800" b="0" i="0" dirty="0">
                <a:effectLst/>
                <a:latin typeface="Source Sans Pro" panose="020B0503030403020204" pitchFamily="34" charset="0"/>
              </a:rPr>
            </a:br>
            <a:endParaRPr lang="es-MX" sz="2800" b="0" i="0" dirty="0">
              <a:effectLst/>
              <a:latin typeface="Source Sans Pro" panose="020B05030304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5725"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842467" y="122"/>
            <a:ext cx="8150955" cy="10286878"/>
            <a:chOff x="0" y="0"/>
            <a:chExt cx="17778019" cy="22436671"/>
          </a:xfrm>
        </p:grpSpPr>
        <p:sp>
          <p:nvSpPr>
            <p:cNvPr id="6" name="Freeform 6"/>
            <p:cNvSpPr/>
            <p:nvPr/>
          </p:nvSpPr>
          <p:spPr>
            <a:xfrm>
              <a:off x="0" y="0"/>
              <a:ext cx="17777968" cy="22436710"/>
            </a:xfrm>
            <a:custGeom>
              <a:avLst/>
              <a:gdLst/>
              <a:ahLst/>
              <a:cxnLst/>
              <a:rect l="l" t="t" r="r" b="b"/>
              <a:pathLst>
                <a:path w="17777968" h="22436710">
                  <a:moveTo>
                    <a:pt x="8591296" y="0"/>
                  </a:moveTo>
                  <a:lnTo>
                    <a:pt x="0" y="16891"/>
                  </a:lnTo>
                  <a:lnTo>
                    <a:pt x="0" y="22436710"/>
                  </a:lnTo>
                  <a:lnTo>
                    <a:pt x="17777968" y="22436710"/>
                  </a:lnTo>
                  <a:lnTo>
                    <a:pt x="17777968" y="22409658"/>
                  </a:lnTo>
                  <a:lnTo>
                    <a:pt x="15025878" y="13191110"/>
                  </a:lnTo>
                  <a:lnTo>
                    <a:pt x="8591296" y="0"/>
                  </a:lnTo>
                  <a:close/>
                </a:path>
              </a:pathLst>
            </a:custGeom>
            <a:blipFill>
              <a:blip r:embed="rId2"/>
              <a:stretch>
                <a:fillRect l="-30718" r="-70405"/>
              </a:stretch>
            </a:blipFill>
          </p:spPr>
        </p:sp>
      </p:grpSp>
      <p:grpSp>
        <p:nvGrpSpPr>
          <p:cNvPr id="7" name="Group 7"/>
          <p:cNvGrpSpPr/>
          <p:nvPr/>
        </p:nvGrpSpPr>
        <p:grpSpPr>
          <a:xfrm rot="-10800000">
            <a:off x="2399014"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414567">
            <a:off x="4226565" y="5372376"/>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16372">
            <a:off x="339512" y="-214367"/>
            <a:ext cx="5828177" cy="276838"/>
          </a:xfrm>
          <a:custGeom>
            <a:avLst/>
            <a:gdLst/>
            <a:ahLst/>
            <a:cxnLst/>
            <a:rect l="l" t="t" r="r" b="b"/>
            <a:pathLst>
              <a:path w="5828177" h="276838">
                <a:moveTo>
                  <a:pt x="0" y="0"/>
                </a:moveTo>
                <a:lnTo>
                  <a:pt x="5828177" y="0"/>
                </a:lnTo>
                <a:lnTo>
                  <a:pt x="5828177" y="276839"/>
                </a:lnTo>
                <a:lnTo>
                  <a:pt x="0" y="276839"/>
                </a:lnTo>
                <a:lnTo>
                  <a:pt x="0" y="0"/>
                </a:lnTo>
                <a:close/>
              </a:path>
            </a:pathLst>
          </a:custGeom>
          <a:blipFill>
            <a:blip r:embed="rId3">
              <a:alphaModFix amt="70000"/>
            </a:blip>
            <a:stretch>
              <a:fillRect/>
            </a:stretch>
          </a:blipFill>
        </p:spPr>
      </p:sp>
      <p:grpSp>
        <p:nvGrpSpPr>
          <p:cNvPr id="14" name="Group 14"/>
          <p:cNvGrpSpPr/>
          <p:nvPr/>
        </p:nvGrpSpPr>
        <p:grpSpPr>
          <a:xfrm rot="-7928872">
            <a:off x="985874" y="2829977"/>
            <a:ext cx="8689975" cy="1615450"/>
            <a:chOff x="0" y="0"/>
            <a:chExt cx="2032229" cy="377787"/>
          </a:xfrm>
        </p:grpSpPr>
        <p:sp>
          <p:nvSpPr>
            <p:cNvPr id="15" name="Freeform 15"/>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6" name="TextBox 16"/>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600856">
            <a:off x="3103659" y="4408700"/>
            <a:ext cx="5783277" cy="1776440"/>
            <a:chOff x="0" y="0"/>
            <a:chExt cx="1578447" cy="484849"/>
          </a:xfrm>
        </p:grpSpPr>
        <p:sp>
          <p:nvSpPr>
            <p:cNvPr id="18" name="Freeform 18"/>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19" name="TextBox 19"/>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4091770">
            <a:off x="4328537" y="11092867"/>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sp>
        <p:nvSpPr>
          <p:cNvPr id="21" name="Freeform 21"/>
          <p:cNvSpPr/>
          <p:nvPr/>
        </p:nvSpPr>
        <p:spPr>
          <a:xfrm rot="307861">
            <a:off x="5471292" y="6155604"/>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sp>
        <p:nvSpPr>
          <p:cNvPr id="22" name="Freeform 22"/>
          <p:cNvSpPr/>
          <p:nvPr/>
        </p:nvSpPr>
        <p:spPr>
          <a:xfrm>
            <a:off x="16341820" y="4841190"/>
            <a:ext cx="917480" cy="797061"/>
          </a:xfrm>
          <a:custGeom>
            <a:avLst/>
            <a:gdLst/>
            <a:ahLst/>
            <a:cxnLst/>
            <a:rect l="l" t="t" r="r" b="b"/>
            <a:pathLst>
              <a:path w="917480" h="797061">
                <a:moveTo>
                  <a:pt x="0" y="0"/>
                </a:moveTo>
                <a:lnTo>
                  <a:pt x="917480" y="0"/>
                </a:lnTo>
                <a:lnTo>
                  <a:pt x="917480" y="797061"/>
                </a:lnTo>
                <a:lnTo>
                  <a:pt x="0" y="797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6341820" y="3637702"/>
            <a:ext cx="917480" cy="797061"/>
          </a:xfrm>
          <a:custGeom>
            <a:avLst/>
            <a:gdLst/>
            <a:ahLst/>
            <a:cxnLst/>
            <a:rect l="l" t="t" r="r" b="b"/>
            <a:pathLst>
              <a:path w="917480" h="797061">
                <a:moveTo>
                  <a:pt x="0" y="0"/>
                </a:moveTo>
                <a:lnTo>
                  <a:pt x="917480" y="0"/>
                </a:lnTo>
                <a:lnTo>
                  <a:pt x="917480" y="797060"/>
                </a:lnTo>
                <a:lnTo>
                  <a:pt x="0" y="797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6341820" y="6044679"/>
            <a:ext cx="917480" cy="797061"/>
          </a:xfrm>
          <a:custGeom>
            <a:avLst/>
            <a:gdLst/>
            <a:ahLst/>
            <a:cxnLst/>
            <a:rect l="l" t="t" r="r" b="b"/>
            <a:pathLst>
              <a:path w="917480" h="797061">
                <a:moveTo>
                  <a:pt x="0" y="0"/>
                </a:moveTo>
                <a:lnTo>
                  <a:pt x="917480" y="0"/>
                </a:lnTo>
                <a:lnTo>
                  <a:pt x="917480" y="797060"/>
                </a:lnTo>
                <a:lnTo>
                  <a:pt x="0" y="797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341820" y="7248167"/>
            <a:ext cx="917480" cy="797061"/>
          </a:xfrm>
          <a:custGeom>
            <a:avLst/>
            <a:gdLst/>
            <a:ahLst/>
            <a:cxnLst/>
            <a:rect l="l" t="t" r="r" b="b"/>
            <a:pathLst>
              <a:path w="917480" h="797061">
                <a:moveTo>
                  <a:pt x="0" y="0"/>
                </a:moveTo>
                <a:lnTo>
                  <a:pt x="917480" y="0"/>
                </a:lnTo>
                <a:lnTo>
                  <a:pt x="917480" y="797061"/>
                </a:lnTo>
                <a:lnTo>
                  <a:pt x="0" y="797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flipH="1">
            <a:off x="16450921" y="4930727"/>
            <a:ext cx="699279" cy="617987"/>
          </a:xfrm>
          <a:custGeom>
            <a:avLst/>
            <a:gdLst/>
            <a:ahLst/>
            <a:cxnLst/>
            <a:rect l="l" t="t" r="r" b="b"/>
            <a:pathLst>
              <a:path w="699279" h="617987">
                <a:moveTo>
                  <a:pt x="699278" y="0"/>
                </a:moveTo>
                <a:lnTo>
                  <a:pt x="0" y="0"/>
                </a:lnTo>
                <a:lnTo>
                  <a:pt x="0" y="617987"/>
                </a:lnTo>
                <a:lnTo>
                  <a:pt x="699278" y="617987"/>
                </a:lnTo>
                <a:lnTo>
                  <a:pt x="69927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flipH="1">
            <a:off x="16450921" y="3727238"/>
            <a:ext cx="699279" cy="617987"/>
          </a:xfrm>
          <a:custGeom>
            <a:avLst/>
            <a:gdLst/>
            <a:ahLst/>
            <a:cxnLst/>
            <a:rect l="l" t="t" r="r" b="b"/>
            <a:pathLst>
              <a:path w="699279" h="617987">
                <a:moveTo>
                  <a:pt x="699278" y="0"/>
                </a:moveTo>
                <a:lnTo>
                  <a:pt x="0" y="0"/>
                </a:lnTo>
                <a:lnTo>
                  <a:pt x="0" y="617988"/>
                </a:lnTo>
                <a:lnTo>
                  <a:pt x="699278" y="617988"/>
                </a:lnTo>
                <a:lnTo>
                  <a:pt x="69927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flipH="1">
            <a:off x="16450921" y="6134215"/>
            <a:ext cx="699279" cy="617987"/>
          </a:xfrm>
          <a:custGeom>
            <a:avLst/>
            <a:gdLst/>
            <a:ahLst/>
            <a:cxnLst/>
            <a:rect l="l" t="t" r="r" b="b"/>
            <a:pathLst>
              <a:path w="699279" h="617987">
                <a:moveTo>
                  <a:pt x="699278" y="0"/>
                </a:moveTo>
                <a:lnTo>
                  <a:pt x="0" y="0"/>
                </a:lnTo>
                <a:lnTo>
                  <a:pt x="0" y="617988"/>
                </a:lnTo>
                <a:lnTo>
                  <a:pt x="699278" y="617988"/>
                </a:lnTo>
                <a:lnTo>
                  <a:pt x="69927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flipH="1">
            <a:off x="16450921" y="7337704"/>
            <a:ext cx="699279" cy="617987"/>
          </a:xfrm>
          <a:custGeom>
            <a:avLst/>
            <a:gdLst/>
            <a:ahLst/>
            <a:cxnLst/>
            <a:rect l="l" t="t" r="r" b="b"/>
            <a:pathLst>
              <a:path w="699279" h="617987">
                <a:moveTo>
                  <a:pt x="699278" y="0"/>
                </a:moveTo>
                <a:lnTo>
                  <a:pt x="0" y="0"/>
                </a:lnTo>
                <a:lnTo>
                  <a:pt x="0" y="617987"/>
                </a:lnTo>
                <a:lnTo>
                  <a:pt x="699278" y="617987"/>
                </a:lnTo>
                <a:lnTo>
                  <a:pt x="69927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TextBox 32"/>
          <p:cNvSpPr txBox="1"/>
          <p:nvPr/>
        </p:nvSpPr>
        <p:spPr>
          <a:xfrm>
            <a:off x="8900485" y="1529893"/>
            <a:ext cx="8263162" cy="1340047"/>
          </a:xfrm>
          <a:prstGeom prst="rect">
            <a:avLst/>
          </a:prstGeom>
        </p:spPr>
        <p:txBody>
          <a:bodyPr lIns="0" tIns="0" rIns="0" bIns="0" rtlCol="0" anchor="t">
            <a:spAutoFit/>
          </a:bodyPr>
          <a:lstStyle/>
          <a:p>
            <a:pPr algn="r">
              <a:lnSpc>
                <a:spcPts val="5174"/>
              </a:lnSpc>
            </a:pPr>
            <a:r>
              <a:rPr lang="en-US" sz="4499" dirty="0">
                <a:solidFill>
                  <a:srgbClr val="000000"/>
                </a:solidFill>
                <a:latin typeface="Poppins Bold"/>
              </a:rPr>
              <a:t>¿</a:t>
            </a:r>
            <a:r>
              <a:rPr lang="en-US" sz="4499" dirty="0" err="1">
                <a:solidFill>
                  <a:srgbClr val="000000"/>
                </a:solidFill>
                <a:latin typeface="Poppins Bold"/>
              </a:rPr>
              <a:t>Qué</a:t>
            </a:r>
            <a:r>
              <a:rPr lang="en-US" sz="4499" dirty="0">
                <a:solidFill>
                  <a:srgbClr val="000000"/>
                </a:solidFill>
                <a:latin typeface="Poppins Bold"/>
              </a:rPr>
              <a:t> </a:t>
            </a:r>
            <a:r>
              <a:rPr lang="en-US" sz="4499" dirty="0" err="1">
                <a:solidFill>
                  <a:srgbClr val="000000"/>
                </a:solidFill>
                <a:latin typeface="Poppins Bold"/>
              </a:rPr>
              <a:t>necesitan</a:t>
            </a:r>
            <a:r>
              <a:rPr lang="en-US" sz="4499" dirty="0">
                <a:solidFill>
                  <a:srgbClr val="000000"/>
                </a:solidFill>
                <a:latin typeface="Poppins Bold"/>
              </a:rPr>
              <a:t> para </a:t>
            </a:r>
            <a:r>
              <a:rPr lang="en-US" sz="4499" dirty="0" err="1">
                <a:solidFill>
                  <a:srgbClr val="000000"/>
                </a:solidFill>
                <a:latin typeface="Poppins Bold"/>
              </a:rPr>
              <a:t>realizar</a:t>
            </a:r>
            <a:r>
              <a:rPr lang="en-US" sz="4499" dirty="0">
                <a:solidFill>
                  <a:srgbClr val="000000"/>
                </a:solidFill>
                <a:latin typeface="Poppins Bold"/>
              </a:rPr>
              <a:t> </a:t>
            </a:r>
            <a:r>
              <a:rPr lang="en-US" sz="4499" dirty="0" err="1">
                <a:solidFill>
                  <a:srgbClr val="000000"/>
                </a:solidFill>
                <a:latin typeface="Poppins Bold"/>
              </a:rPr>
              <a:t>el</a:t>
            </a:r>
            <a:r>
              <a:rPr lang="en-US" sz="4499" dirty="0">
                <a:solidFill>
                  <a:srgbClr val="000000"/>
                </a:solidFill>
                <a:latin typeface="Poppins Bold"/>
              </a:rPr>
              <a:t> Assessment?</a:t>
            </a:r>
          </a:p>
        </p:txBody>
      </p:sp>
      <p:sp>
        <p:nvSpPr>
          <p:cNvPr id="34" name="TextBox 34"/>
          <p:cNvSpPr txBox="1"/>
          <p:nvPr/>
        </p:nvSpPr>
        <p:spPr>
          <a:xfrm>
            <a:off x="12426487" y="3628177"/>
            <a:ext cx="3723951" cy="387350"/>
          </a:xfrm>
          <a:prstGeom prst="rect">
            <a:avLst/>
          </a:prstGeom>
        </p:spPr>
        <p:txBody>
          <a:bodyPr lIns="0" tIns="0" rIns="0" bIns="0" rtlCol="0" anchor="t">
            <a:spAutoFit/>
          </a:bodyPr>
          <a:lstStyle/>
          <a:p>
            <a:pPr algn="r">
              <a:lnSpc>
                <a:spcPts val="2874"/>
              </a:lnSpc>
            </a:pPr>
            <a:r>
              <a:rPr lang="en-US" sz="2499" dirty="0">
                <a:solidFill>
                  <a:srgbClr val="000000"/>
                </a:solidFill>
                <a:latin typeface="Poppins Bold"/>
              </a:rPr>
              <a:t>Tableau</a:t>
            </a:r>
          </a:p>
        </p:txBody>
      </p:sp>
      <p:sp>
        <p:nvSpPr>
          <p:cNvPr id="35" name="TextBox 35"/>
          <p:cNvSpPr txBox="1"/>
          <p:nvPr/>
        </p:nvSpPr>
        <p:spPr>
          <a:xfrm>
            <a:off x="10403703" y="4859169"/>
            <a:ext cx="5746736" cy="375039"/>
          </a:xfrm>
          <a:prstGeom prst="rect">
            <a:avLst/>
          </a:prstGeom>
        </p:spPr>
        <p:txBody>
          <a:bodyPr wrap="square" lIns="0" tIns="0" rIns="0" bIns="0" rtlCol="0" anchor="t">
            <a:spAutoFit/>
          </a:bodyPr>
          <a:lstStyle/>
          <a:p>
            <a:pPr algn="r">
              <a:lnSpc>
                <a:spcPts val="2874"/>
              </a:lnSpc>
            </a:pPr>
            <a:r>
              <a:rPr lang="en-US" sz="2499" dirty="0" err="1">
                <a:solidFill>
                  <a:srgbClr val="000000"/>
                </a:solidFill>
                <a:latin typeface="Poppins Bold"/>
              </a:rPr>
              <a:t>Archivo</a:t>
            </a:r>
            <a:r>
              <a:rPr lang="en-US" sz="2499" dirty="0">
                <a:solidFill>
                  <a:srgbClr val="000000"/>
                </a:solidFill>
                <a:latin typeface="Poppins Bold"/>
              </a:rPr>
              <a:t> PDF: </a:t>
            </a:r>
            <a:r>
              <a:rPr lang="en-US" sz="2499" dirty="0" err="1">
                <a:solidFill>
                  <a:srgbClr val="000000"/>
                </a:solidFill>
                <a:latin typeface="Poppins Bold"/>
              </a:rPr>
              <a:t>Escenario</a:t>
            </a:r>
            <a:r>
              <a:rPr lang="en-US" sz="2499" dirty="0">
                <a:solidFill>
                  <a:srgbClr val="000000"/>
                </a:solidFill>
                <a:latin typeface="Poppins Bold"/>
              </a:rPr>
              <a:t> </a:t>
            </a:r>
            <a:r>
              <a:rPr lang="en-US" sz="2499" dirty="0" err="1">
                <a:solidFill>
                  <a:srgbClr val="000000"/>
                </a:solidFill>
                <a:latin typeface="Poppins Bold"/>
              </a:rPr>
              <a:t>Situacional</a:t>
            </a:r>
            <a:endParaRPr lang="en-US" sz="2499" dirty="0">
              <a:solidFill>
                <a:srgbClr val="000000"/>
              </a:solidFill>
              <a:latin typeface="Poppins Bold"/>
            </a:endParaRPr>
          </a:p>
        </p:txBody>
      </p:sp>
      <p:sp>
        <p:nvSpPr>
          <p:cNvPr id="36" name="TextBox 36"/>
          <p:cNvSpPr txBox="1"/>
          <p:nvPr/>
        </p:nvSpPr>
        <p:spPr>
          <a:xfrm>
            <a:off x="11747435" y="6062657"/>
            <a:ext cx="4403003" cy="375039"/>
          </a:xfrm>
          <a:prstGeom prst="rect">
            <a:avLst/>
          </a:prstGeom>
        </p:spPr>
        <p:txBody>
          <a:bodyPr wrap="square" lIns="0" tIns="0" rIns="0" bIns="0" rtlCol="0" anchor="t">
            <a:spAutoFit/>
          </a:bodyPr>
          <a:lstStyle/>
          <a:p>
            <a:pPr algn="r">
              <a:lnSpc>
                <a:spcPts val="2874"/>
              </a:lnSpc>
            </a:pPr>
            <a:r>
              <a:rPr lang="en-US" sz="2499" dirty="0" err="1">
                <a:solidFill>
                  <a:srgbClr val="000000"/>
                </a:solidFill>
                <a:latin typeface="Poppins Bold"/>
              </a:rPr>
              <a:t>Archivo</a:t>
            </a:r>
            <a:r>
              <a:rPr lang="en-US" sz="2499" dirty="0">
                <a:solidFill>
                  <a:srgbClr val="000000"/>
                </a:solidFill>
                <a:latin typeface="Poppins Bold"/>
              </a:rPr>
              <a:t> Word: Variables</a:t>
            </a:r>
          </a:p>
        </p:txBody>
      </p:sp>
      <p:sp>
        <p:nvSpPr>
          <p:cNvPr id="37" name="TextBox 37"/>
          <p:cNvSpPr txBox="1"/>
          <p:nvPr/>
        </p:nvSpPr>
        <p:spPr>
          <a:xfrm>
            <a:off x="10145368" y="7266146"/>
            <a:ext cx="6005070" cy="387350"/>
          </a:xfrm>
          <a:prstGeom prst="rect">
            <a:avLst/>
          </a:prstGeom>
        </p:spPr>
        <p:txBody>
          <a:bodyPr lIns="0" tIns="0" rIns="0" bIns="0" rtlCol="0" anchor="t">
            <a:spAutoFit/>
          </a:bodyPr>
          <a:lstStyle/>
          <a:p>
            <a:pPr algn="r">
              <a:lnSpc>
                <a:spcPts val="2874"/>
              </a:lnSpc>
            </a:pPr>
            <a:r>
              <a:rPr lang="en-US" sz="2499" dirty="0" err="1">
                <a:solidFill>
                  <a:srgbClr val="000000"/>
                </a:solidFill>
                <a:latin typeface="Poppins Bold"/>
              </a:rPr>
              <a:t>Archivo</a:t>
            </a:r>
            <a:r>
              <a:rPr lang="en-US" sz="2499" dirty="0">
                <a:solidFill>
                  <a:srgbClr val="000000"/>
                </a:solidFill>
                <a:latin typeface="Poppins Bold"/>
              </a:rPr>
              <a:t> </a:t>
            </a:r>
            <a:r>
              <a:rPr lang="en-US" sz="2499" dirty="0" err="1">
                <a:solidFill>
                  <a:srgbClr val="000000"/>
                </a:solidFill>
                <a:latin typeface="Poppins Bold"/>
              </a:rPr>
              <a:t>Datos</a:t>
            </a:r>
            <a:endParaRPr lang="en-US" sz="2499" dirty="0">
              <a:solidFill>
                <a:srgbClr val="000000"/>
              </a:solidFill>
              <a:latin typeface="Poppins Bold"/>
            </a:endParaRPr>
          </a:p>
        </p:txBody>
      </p:sp>
      <p:sp>
        <p:nvSpPr>
          <p:cNvPr id="39" name="TextBox 39"/>
          <p:cNvSpPr txBox="1"/>
          <p:nvPr/>
        </p:nvSpPr>
        <p:spPr>
          <a:xfrm>
            <a:off x="9144000" y="4069240"/>
            <a:ext cx="7006438" cy="290401"/>
          </a:xfrm>
          <a:prstGeom prst="rect">
            <a:avLst/>
          </a:prstGeom>
        </p:spPr>
        <p:txBody>
          <a:bodyPr lIns="0" tIns="0" rIns="0" bIns="0" rtlCol="0" anchor="t">
            <a:spAutoFit/>
          </a:bodyPr>
          <a:lstStyle/>
          <a:p>
            <a:pPr algn="r">
              <a:lnSpc>
                <a:spcPts val="2339"/>
              </a:lnSpc>
            </a:pPr>
            <a:r>
              <a:rPr lang="en-US" sz="1799" dirty="0">
                <a:solidFill>
                  <a:srgbClr val="000000"/>
                </a:solidFill>
                <a:latin typeface="Poppins"/>
              </a:rPr>
              <a:t>Tener disponible </a:t>
            </a:r>
            <a:r>
              <a:rPr lang="en-US" sz="1799" dirty="0" err="1">
                <a:solidFill>
                  <a:srgbClr val="000000"/>
                </a:solidFill>
                <a:latin typeface="Poppins"/>
              </a:rPr>
              <a:t>el</a:t>
            </a:r>
            <a:r>
              <a:rPr lang="en-US" sz="1799" dirty="0">
                <a:solidFill>
                  <a:srgbClr val="000000"/>
                </a:solidFill>
                <a:latin typeface="Poppins"/>
              </a:rPr>
              <a:t> software para </a:t>
            </a:r>
            <a:r>
              <a:rPr lang="en-US" sz="1799" dirty="0" err="1">
                <a:solidFill>
                  <a:srgbClr val="000000"/>
                </a:solidFill>
                <a:latin typeface="Poppins"/>
              </a:rPr>
              <a:t>poder</a:t>
            </a:r>
            <a:r>
              <a:rPr lang="en-US" sz="1799" dirty="0">
                <a:solidFill>
                  <a:srgbClr val="000000"/>
                </a:solidFill>
                <a:latin typeface="Poppins"/>
              </a:rPr>
              <a:t> </a:t>
            </a:r>
            <a:r>
              <a:rPr lang="en-US" sz="1799" dirty="0" err="1">
                <a:solidFill>
                  <a:srgbClr val="000000"/>
                </a:solidFill>
                <a:latin typeface="Poppins"/>
              </a:rPr>
              <a:t>trabajar</a:t>
            </a:r>
            <a:r>
              <a:rPr lang="en-US" sz="1799" dirty="0">
                <a:solidFill>
                  <a:srgbClr val="000000"/>
                </a:solidFill>
                <a:latin typeface="Poppins"/>
              </a:rPr>
              <a:t> </a:t>
            </a:r>
            <a:r>
              <a:rPr lang="en-US" sz="1799" dirty="0" err="1">
                <a:solidFill>
                  <a:srgbClr val="000000"/>
                </a:solidFill>
                <a:latin typeface="Poppins"/>
              </a:rPr>
              <a:t>los</a:t>
            </a:r>
            <a:r>
              <a:rPr lang="en-US" sz="1799" dirty="0">
                <a:solidFill>
                  <a:srgbClr val="000000"/>
                </a:solidFill>
                <a:latin typeface="Poppins"/>
              </a:rPr>
              <a:t> </a:t>
            </a:r>
            <a:r>
              <a:rPr lang="en-US" sz="1799" dirty="0" err="1">
                <a:solidFill>
                  <a:srgbClr val="000000"/>
                </a:solidFill>
                <a:latin typeface="Poppins"/>
              </a:rPr>
              <a:t>datos</a:t>
            </a:r>
            <a:r>
              <a:rPr lang="en-US" sz="1799" dirty="0">
                <a:solidFill>
                  <a:srgbClr val="000000"/>
                </a:solidFill>
                <a:latin typeface="Poppins"/>
              </a:rPr>
              <a:t>.</a:t>
            </a:r>
          </a:p>
        </p:txBody>
      </p:sp>
      <p:sp>
        <p:nvSpPr>
          <p:cNvPr id="40" name="TextBox 40"/>
          <p:cNvSpPr txBox="1"/>
          <p:nvPr/>
        </p:nvSpPr>
        <p:spPr>
          <a:xfrm>
            <a:off x="9144000" y="5303669"/>
            <a:ext cx="7006438" cy="290401"/>
          </a:xfrm>
          <a:prstGeom prst="rect">
            <a:avLst/>
          </a:prstGeom>
        </p:spPr>
        <p:txBody>
          <a:bodyPr lIns="0" tIns="0" rIns="0" bIns="0" rtlCol="0" anchor="t">
            <a:spAutoFit/>
          </a:bodyPr>
          <a:lstStyle/>
          <a:p>
            <a:pPr algn="r">
              <a:lnSpc>
                <a:spcPts val="2339"/>
              </a:lnSpc>
            </a:pPr>
            <a:r>
              <a:rPr lang="en-US" sz="1799" dirty="0" err="1">
                <a:solidFill>
                  <a:srgbClr val="000000"/>
                </a:solidFill>
                <a:latin typeface="Poppins"/>
              </a:rPr>
              <a:t>Podrán</a:t>
            </a:r>
            <a:r>
              <a:rPr lang="en-US" sz="1799" dirty="0">
                <a:solidFill>
                  <a:srgbClr val="000000"/>
                </a:solidFill>
                <a:latin typeface="Poppins"/>
              </a:rPr>
              <a:t> </a:t>
            </a:r>
            <a:r>
              <a:rPr lang="en-US" sz="1799" dirty="0" err="1">
                <a:solidFill>
                  <a:srgbClr val="000000"/>
                </a:solidFill>
                <a:latin typeface="Poppins"/>
              </a:rPr>
              <a:t>descargarlo</a:t>
            </a:r>
            <a:r>
              <a:rPr lang="en-US" sz="1799" dirty="0">
                <a:solidFill>
                  <a:srgbClr val="000000"/>
                </a:solidFill>
                <a:latin typeface="Poppins"/>
              </a:rPr>
              <a:t> </a:t>
            </a:r>
            <a:r>
              <a:rPr lang="en-US" sz="1799" dirty="0" err="1">
                <a:solidFill>
                  <a:srgbClr val="000000"/>
                </a:solidFill>
                <a:latin typeface="Poppins"/>
              </a:rPr>
              <a:t>en</a:t>
            </a:r>
            <a:r>
              <a:rPr lang="en-US" sz="1799" dirty="0">
                <a:solidFill>
                  <a:srgbClr val="000000"/>
                </a:solidFill>
                <a:latin typeface="Poppins"/>
              </a:rPr>
              <a:t> CANVAS </a:t>
            </a:r>
          </a:p>
        </p:txBody>
      </p:sp>
      <p:sp>
        <p:nvSpPr>
          <p:cNvPr id="44" name="TextBox 40">
            <a:extLst>
              <a:ext uri="{FF2B5EF4-FFF2-40B4-BE49-F238E27FC236}">
                <a16:creationId xmlns:a16="http://schemas.microsoft.com/office/drawing/2014/main" id="{1C22B431-8DB5-1231-A61F-B30653D2B865}"/>
              </a:ext>
            </a:extLst>
          </p:cNvPr>
          <p:cNvSpPr txBox="1"/>
          <p:nvPr/>
        </p:nvSpPr>
        <p:spPr>
          <a:xfrm>
            <a:off x="9144000" y="6441510"/>
            <a:ext cx="7006438" cy="290401"/>
          </a:xfrm>
          <a:prstGeom prst="rect">
            <a:avLst/>
          </a:prstGeom>
        </p:spPr>
        <p:txBody>
          <a:bodyPr lIns="0" tIns="0" rIns="0" bIns="0" rtlCol="0" anchor="t">
            <a:spAutoFit/>
          </a:bodyPr>
          <a:lstStyle/>
          <a:p>
            <a:pPr algn="r">
              <a:lnSpc>
                <a:spcPts val="2339"/>
              </a:lnSpc>
            </a:pPr>
            <a:r>
              <a:rPr lang="en-US" sz="1799" dirty="0" err="1">
                <a:solidFill>
                  <a:srgbClr val="000000"/>
                </a:solidFill>
                <a:latin typeface="Poppins"/>
              </a:rPr>
              <a:t>Podrán</a:t>
            </a:r>
            <a:r>
              <a:rPr lang="en-US" sz="1799" dirty="0">
                <a:solidFill>
                  <a:srgbClr val="000000"/>
                </a:solidFill>
                <a:latin typeface="Poppins"/>
              </a:rPr>
              <a:t> </a:t>
            </a:r>
            <a:r>
              <a:rPr lang="en-US" sz="1799" dirty="0" err="1">
                <a:solidFill>
                  <a:srgbClr val="000000"/>
                </a:solidFill>
                <a:latin typeface="Poppins"/>
              </a:rPr>
              <a:t>descargarlo</a:t>
            </a:r>
            <a:r>
              <a:rPr lang="en-US" sz="1799" dirty="0">
                <a:solidFill>
                  <a:srgbClr val="000000"/>
                </a:solidFill>
                <a:latin typeface="Poppins"/>
              </a:rPr>
              <a:t> </a:t>
            </a:r>
            <a:r>
              <a:rPr lang="en-US" sz="1799" dirty="0" err="1">
                <a:solidFill>
                  <a:srgbClr val="000000"/>
                </a:solidFill>
                <a:latin typeface="Poppins"/>
              </a:rPr>
              <a:t>en</a:t>
            </a:r>
            <a:r>
              <a:rPr lang="en-US" sz="1799" dirty="0">
                <a:solidFill>
                  <a:srgbClr val="000000"/>
                </a:solidFill>
                <a:latin typeface="Poppins"/>
              </a:rPr>
              <a:t> CANVAS </a:t>
            </a:r>
          </a:p>
        </p:txBody>
      </p:sp>
      <p:sp>
        <p:nvSpPr>
          <p:cNvPr id="45" name="TextBox 40">
            <a:extLst>
              <a:ext uri="{FF2B5EF4-FFF2-40B4-BE49-F238E27FC236}">
                <a16:creationId xmlns:a16="http://schemas.microsoft.com/office/drawing/2014/main" id="{17BF141D-0EB3-F4B3-12CB-C700213E517B}"/>
              </a:ext>
            </a:extLst>
          </p:cNvPr>
          <p:cNvSpPr txBox="1"/>
          <p:nvPr/>
        </p:nvSpPr>
        <p:spPr>
          <a:xfrm>
            <a:off x="9144000" y="7677574"/>
            <a:ext cx="7006438" cy="290401"/>
          </a:xfrm>
          <a:prstGeom prst="rect">
            <a:avLst/>
          </a:prstGeom>
        </p:spPr>
        <p:txBody>
          <a:bodyPr lIns="0" tIns="0" rIns="0" bIns="0" rtlCol="0" anchor="t">
            <a:spAutoFit/>
          </a:bodyPr>
          <a:lstStyle/>
          <a:p>
            <a:pPr algn="r">
              <a:lnSpc>
                <a:spcPts val="2339"/>
              </a:lnSpc>
            </a:pPr>
            <a:r>
              <a:rPr lang="en-US" sz="1799" dirty="0" err="1">
                <a:solidFill>
                  <a:srgbClr val="000000"/>
                </a:solidFill>
                <a:latin typeface="Poppins"/>
              </a:rPr>
              <a:t>Podrán</a:t>
            </a:r>
            <a:r>
              <a:rPr lang="en-US" sz="1799" dirty="0">
                <a:solidFill>
                  <a:srgbClr val="000000"/>
                </a:solidFill>
                <a:latin typeface="Poppins"/>
              </a:rPr>
              <a:t> </a:t>
            </a:r>
            <a:r>
              <a:rPr lang="en-US" sz="1799" dirty="0" err="1">
                <a:solidFill>
                  <a:srgbClr val="000000"/>
                </a:solidFill>
                <a:latin typeface="Poppins"/>
              </a:rPr>
              <a:t>descargarlo</a:t>
            </a:r>
            <a:r>
              <a:rPr lang="en-US" sz="1799" dirty="0">
                <a:solidFill>
                  <a:srgbClr val="000000"/>
                </a:solidFill>
                <a:latin typeface="Poppins"/>
              </a:rPr>
              <a:t> </a:t>
            </a:r>
            <a:r>
              <a:rPr lang="en-US" sz="1799" dirty="0" err="1">
                <a:solidFill>
                  <a:srgbClr val="000000"/>
                </a:solidFill>
                <a:latin typeface="Poppins"/>
              </a:rPr>
              <a:t>en</a:t>
            </a:r>
            <a:r>
              <a:rPr lang="en-US" sz="1799" dirty="0">
                <a:solidFill>
                  <a:srgbClr val="000000"/>
                </a:solidFill>
                <a:latin typeface="Poppins"/>
              </a:rPr>
              <a:t> CANVAS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43152" y="8686407"/>
            <a:ext cx="5637978" cy="1818856"/>
            <a:chOff x="0" y="0"/>
            <a:chExt cx="1318923" cy="425495"/>
          </a:xfrm>
        </p:grpSpPr>
        <p:sp>
          <p:nvSpPr>
            <p:cNvPr id="3" name="Freeform 3"/>
            <p:cNvSpPr/>
            <p:nvPr/>
          </p:nvSpPr>
          <p:spPr>
            <a:xfrm>
              <a:off x="0" y="0"/>
              <a:ext cx="1318923" cy="425495"/>
            </a:xfrm>
            <a:custGeom>
              <a:avLst/>
              <a:gdLst/>
              <a:ahLst/>
              <a:cxnLst/>
              <a:rect l="l" t="t" r="r" b="b"/>
              <a:pathLst>
                <a:path w="1318923" h="425495">
                  <a:moveTo>
                    <a:pt x="659461" y="0"/>
                  </a:moveTo>
                  <a:lnTo>
                    <a:pt x="1318923" y="425495"/>
                  </a:lnTo>
                  <a:lnTo>
                    <a:pt x="0" y="425495"/>
                  </a:lnTo>
                  <a:lnTo>
                    <a:pt x="659461" y="0"/>
                  </a:lnTo>
                  <a:close/>
                </a:path>
              </a:pathLst>
            </a:custGeom>
            <a:solidFill>
              <a:srgbClr val="9FD41E"/>
            </a:solidFill>
          </p:spPr>
        </p:sp>
        <p:sp>
          <p:nvSpPr>
            <p:cNvPr id="4" name="TextBox 4"/>
            <p:cNvSpPr txBox="1"/>
            <p:nvPr/>
          </p:nvSpPr>
          <p:spPr>
            <a:xfrm>
              <a:off x="127000" y="273050"/>
              <a:ext cx="1064923" cy="10164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994253" y="-75948"/>
            <a:ext cx="8230062" cy="10381997"/>
            <a:chOff x="0" y="0"/>
            <a:chExt cx="17786096" cy="22436671"/>
          </a:xfrm>
        </p:grpSpPr>
        <p:sp>
          <p:nvSpPr>
            <p:cNvPr id="6" name="Freeform 6"/>
            <p:cNvSpPr/>
            <p:nvPr/>
          </p:nvSpPr>
          <p:spPr>
            <a:xfrm>
              <a:off x="0" y="0"/>
              <a:ext cx="17786096" cy="22436710"/>
            </a:xfrm>
            <a:custGeom>
              <a:avLst/>
              <a:gdLst/>
              <a:ahLst/>
              <a:cxnLst/>
              <a:rect l="l" t="t" r="r" b="b"/>
              <a:pathLst>
                <a:path w="17786096" h="22436710">
                  <a:moveTo>
                    <a:pt x="9194800" y="0"/>
                  </a:moveTo>
                  <a:lnTo>
                    <a:pt x="2760091" y="13191110"/>
                  </a:lnTo>
                  <a:lnTo>
                    <a:pt x="0" y="22436710"/>
                  </a:lnTo>
                  <a:lnTo>
                    <a:pt x="17786096" y="22436710"/>
                  </a:lnTo>
                  <a:lnTo>
                    <a:pt x="17786096" y="16891"/>
                  </a:lnTo>
                  <a:lnTo>
                    <a:pt x="9194800" y="0"/>
                  </a:lnTo>
                  <a:close/>
                </a:path>
              </a:pathLst>
            </a:custGeom>
            <a:blipFill>
              <a:blip r:embed="rId2"/>
              <a:stretch>
                <a:fillRect l="-24238" r="-64982"/>
              </a:stretch>
            </a:blipFill>
          </p:spPr>
        </p:sp>
      </p:grpSp>
      <p:grpSp>
        <p:nvGrpSpPr>
          <p:cNvPr id="7" name="Group 7"/>
          <p:cNvGrpSpPr/>
          <p:nvPr/>
        </p:nvGrpSpPr>
        <p:grpSpPr>
          <a:xfrm rot="-10800000">
            <a:off x="10699004" y="-783547"/>
            <a:ext cx="5185700" cy="3086528"/>
            <a:chOff x="0" y="0"/>
            <a:chExt cx="1032362" cy="614462"/>
          </a:xfrm>
        </p:grpSpPr>
        <p:sp>
          <p:nvSpPr>
            <p:cNvPr id="8" name="Freeform 8"/>
            <p:cNvSpPr/>
            <p:nvPr/>
          </p:nvSpPr>
          <p:spPr>
            <a:xfrm>
              <a:off x="0" y="0"/>
              <a:ext cx="1032362" cy="614462"/>
            </a:xfrm>
            <a:custGeom>
              <a:avLst/>
              <a:gdLst/>
              <a:ahLst/>
              <a:cxnLst/>
              <a:rect l="l" t="t" r="r" b="b"/>
              <a:pathLst>
                <a:path w="1032362" h="614462">
                  <a:moveTo>
                    <a:pt x="516181" y="0"/>
                  </a:moveTo>
                  <a:lnTo>
                    <a:pt x="1032362" y="614462"/>
                  </a:lnTo>
                  <a:lnTo>
                    <a:pt x="0" y="614462"/>
                  </a:lnTo>
                  <a:lnTo>
                    <a:pt x="516181" y="0"/>
                  </a:lnTo>
                  <a:close/>
                </a:path>
              </a:pathLst>
            </a:custGeom>
            <a:solidFill>
              <a:srgbClr val="004AAD"/>
            </a:solidFill>
          </p:spPr>
        </p:sp>
        <p:sp>
          <p:nvSpPr>
            <p:cNvPr id="9" name="TextBox 9"/>
            <p:cNvSpPr txBox="1"/>
            <p:nvPr/>
          </p:nvSpPr>
          <p:spPr>
            <a:xfrm>
              <a:off x="127000" y="273050"/>
              <a:ext cx="778362" cy="2906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4375750">
            <a:off x="7406018" y="5407411"/>
            <a:ext cx="6716297" cy="2610548"/>
            <a:chOff x="0" y="0"/>
            <a:chExt cx="1076951" cy="418598"/>
          </a:xfrm>
        </p:grpSpPr>
        <p:sp>
          <p:nvSpPr>
            <p:cNvPr id="11" name="Freeform 11"/>
            <p:cNvSpPr/>
            <p:nvPr/>
          </p:nvSpPr>
          <p:spPr>
            <a:xfrm>
              <a:off x="0" y="0"/>
              <a:ext cx="1076951" cy="418598"/>
            </a:xfrm>
            <a:custGeom>
              <a:avLst/>
              <a:gdLst/>
              <a:ahLst/>
              <a:cxnLst/>
              <a:rect l="l" t="t" r="r" b="b"/>
              <a:pathLst>
                <a:path w="1076951" h="418598">
                  <a:moveTo>
                    <a:pt x="538475" y="0"/>
                  </a:moveTo>
                  <a:lnTo>
                    <a:pt x="1076951" y="418598"/>
                  </a:lnTo>
                  <a:lnTo>
                    <a:pt x="0" y="418598"/>
                  </a:lnTo>
                  <a:lnTo>
                    <a:pt x="538475" y="0"/>
                  </a:lnTo>
                  <a:close/>
                </a:path>
              </a:pathLst>
            </a:custGeom>
            <a:solidFill>
              <a:srgbClr val="004AAD"/>
            </a:solidFill>
          </p:spPr>
        </p:sp>
        <p:sp>
          <p:nvSpPr>
            <p:cNvPr id="12" name="TextBox 12"/>
            <p:cNvSpPr txBox="1"/>
            <p:nvPr/>
          </p:nvSpPr>
          <p:spPr>
            <a:xfrm>
              <a:off x="127000" y="273050"/>
              <a:ext cx="822951" cy="9474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907321">
            <a:off x="11741168" y="-311760"/>
            <a:ext cx="6789599" cy="322506"/>
          </a:xfrm>
          <a:custGeom>
            <a:avLst/>
            <a:gdLst/>
            <a:ahLst/>
            <a:cxnLst/>
            <a:rect l="l" t="t" r="r" b="b"/>
            <a:pathLst>
              <a:path w="6789599" h="322506">
                <a:moveTo>
                  <a:pt x="0" y="0"/>
                </a:moveTo>
                <a:lnTo>
                  <a:pt x="6789599" y="0"/>
                </a:lnTo>
                <a:lnTo>
                  <a:pt x="6789599" y="322506"/>
                </a:lnTo>
                <a:lnTo>
                  <a:pt x="0" y="322506"/>
                </a:lnTo>
                <a:lnTo>
                  <a:pt x="0" y="0"/>
                </a:lnTo>
                <a:close/>
              </a:path>
            </a:pathLst>
          </a:custGeom>
          <a:blipFill>
            <a:blip r:embed="rId3">
              <a:alphaModFix amt="80000"/>
            </a:blip>
            <a:stretch>
              <a:fillRect/>
            </a:stretch>
          </a:blipFill>
        </p:spPr>
      </p:sp>
      <p:sp>
        <p:nvSpPr>
          <p:cNvPr id="14" name="Freeform 14"/>
          <p:cNvSpPr/>
          <p:nvPr/>
        </p:nvSpPr>
        <p:spPr>
          <a:xfrm rot="4161755">
            <a:off x="8512211" y="11047176"/>
            <a:ext cx="5407008" cy="256833"/>
          </a:xfrm>
          <a:custGeom>
            <a:avLst/>
            <a:gdLst/>
            <a:ahLst/>
            <a:cxnLst/>
            <a:rect l="l" t="t" r="r" b="b"/>
            <a:pathLst>
              <a:path w="5407008" h="256833">
                <a:moveTo>
                  <a:pt x="0" y="0"/>
                </a:moveTo>
                <a:lnTo>
                  <a:pt x="5407008" y="0"/>
                </a:lnTo>
                <a:lnTo>
                  <a:pt x="5407008" y="256833"/>
                </a:lnTo>
                <a:lnTo>
                  <a:pt x="0" y="256833"/>
                </a:lnTo>
                <a:lnTo>
                  <a:pt x="0" y="0"/>
                </a:lnTo>
                <a:close/>
              </a:path>
            </a:pathLst>
          </a:custGeom>
          <a:blipFill>
            <a:blip r:embed="rId3">
              <a:alphaModFix amt="80000"/>
            </a:blip>
            <a:stretch>
              <a:fillRect/>
            </a:stretch>
          </a:blipFill>
        </p:spPr>
      </p:sp>
      <p:grpSp>
        <p:nvGrpSpPr>
          <p:cNvPr id="15" name="Group 15"/>
          <p:cNvGrpSpPr/>
          <p:nvPr/>
        </p:nvGrpSpPr>
        <p:grpSpPr>
          <a:xfrm rot="7903244">
            <a:off x="8645739" y="2841310"/>
            <a:ext cx="8661734" cy="1610200"/>
            <a:chOff x="0" y="0"/>
            <a:chExt cx="2032229" cy="377787"/>
          </a:xfrm>
        </p:grpSpPr>
        <p:sp>
          <p:nvSpPr>
            <p:cNvPr id="16" name="Freeform 16"/>
            <p:cNvSpPr/>
            <p:nvPr/>
          </p:nvSpPr>
          <p:spPr>
            <a:xfrm>
              <a:off x="0" y="0"/>
              <a:ext cx="2032228" cy="377787"/>
            </a:xfrm>
            <a:custGeom>
              <a:avLst/>
              <a:gdLst/>
              <a:ahLst/>
              <a:cxnLst/>
              <a:rect l="l" t="t" r="r" b="b"/>
              <a:pathLst>
                <a:path w="2032228" h="377787">
                  <a:moveTo>
                    <a:pt x="1016114" y="0"/>
                  </a:moveTo>
                  <a:lnTo>
                    <a:pt x="2032228" y="377787"/>
                  </a:lnTo>
                  <a:lnTo>
                    <a:pt x="0" y="377787"/>
                  </a:lnTo>
                  <a:lnTo>
                    <a:pt x="1016114" y="0"/>
                  </a:lnTo>
                  <a:close/>
                </a:path>
              </a:pathLst>
            </a:custGeom>
            <a:solidFill>
              <a:srgbClr val="9FD41E"/>
            </a:solidFill>
          </p:spPr>
        </p:sp>
        <p:sp>
          <p:nvSpPr>
            <p:cNvPr id="17" name="TextBox 17"/>
            <p:cNvSpPr txBox="1"/>
            <p:nvPr/>
          </p:nvSpPr>
          <p:spPr>
            <a:xfrm>
              <a:off x="127000" y="273050"/>
              <a:ext cx="1778229" cy="539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8572885">
            <a:off x="9454599" y="4411855"/>
            <a:ext cx="5759608" cy="1769170"/>
            <a:chOff x="0" y="0"/>
            <a:chExt cx="1578447" cy="484849"/>
          </a:xfrm>
        </p:grpSpPr>
        <p:sp>
          <p:nvSpPr>
            <p:cNvPr id="19" name="Freeform 19"/>
            <p:cNvSpPr/>
            <p:nvPr/>
          </p:nvSpPr>
          <p:spPr>
            <a:xfrm>
              <a:off x="0" y="0"/>
              <a:ext cx="1578447" cy="484849"/>
            </a:xfrm>
            <a:custGeom>
              <a:avLst/>
              <a:gdLst/>
              <a:ahLst/>
              <a:cxnLst/>
              <a:rect l="l" t="t" r="r" b="b"/>
              <a:pathLst>
                <a:path w="1578447" h="484849">
                  <a:moveTo>
                    <a:pt x="789223" y="0"/>
                  </a:moveTo>
                  <a:lnTo>
                    <a:pt x="1578447" y="484849"/>
                  </a:lnTo>
                  <a:lnTo>
                    <a:pt x="0" y="484849"/>
                  </a:lnTo>
                  <a:lnTo>
                    <a:pt x="789223" y="0"/>
                  </a:lnTo>
                  <a:close/>
                </a:path>
              </a:pathLst>
            </a:custGeom>
            <a:solidFill>
              <a:srgbClr val="9FD41E"/>
            </a:solidFill>
          </p:spPr>
        </p:sp>
        <p:sp>
          <p:nvSpPr>
            <p:cNvPr id="20" name="TextBox 20"/>
            <p:cNvSpPr txBox="1"/>
            <p:nvPr/>
          </p:nvSpPr>
          <p:spPr>
            <a:xfrm>
              <a:off x="127000" y="273050"/>
              <a:ext cx="1324447" cy="160999"/>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38981">
            <a:off x="9525447" y="6165836"/>
            <a:ext cx="3373711" cy="160251"/>
          </a:xfrm>
          <a:custGeom>
            <a:avLst/>
            <a:gdLst/>
            <a:ahLst/>
            <a:cxnLst/>
            <a:rect l="l" t="t" r="r" b="b"/>
            <a:pathLst>
              <a:path w="3373711" h="160251">
                <a:moveTo>
                  <a:pt x="0" y="0"/>
                </a:moveTo>
                <a:lnTo>
                  <a:pt x="3373711" y="0"/>
                </a:lnTo>
                <a:lnTo>
                  <a:pt x="3373711" y="160252"/>
                </a:lnTo>
                <a:lnTo>
                  <a:pt x="0" y="160252"/>
                </a:lnTo>
                <a:lnTo>
                  <a:pt x="0" y="0"/>
                </a:lnTo>
                <a:close/>
              </a:path>
            </a:pathLst>
          </a:custGeom>
          <a:blipFill>
            <a:blip r:embed="rId3">
              <a:alphaModFix amt="80000"/>
            </a:blip>
            <a:stretch>
              <a:fillRect/>
            </a:stretch>
          </a:blipFill>
        </p:spPr>
      </p:sp>
      <p:grpSp>
        <p:nvGrpSpPr>
          <p:cNvPr id="22" name="Group 22"/>
          <p:cNvGrpSpPr/>
          <p:nvPr/>
        </p:nvGrpSpPr>
        <p:grpSpPr>
          <a:xfrm>
            <a:off x="-920157" y="5002297"/>
            <a:ext cx="10209633" cy="780772"/>
            <a:chOff x="0" y="0"/>
            <a:chExt cx="2946466" cy="225328"/>
          </a:xfrm>
        </p:grpSpPr>
        <p:sp>
          <p:nvSpPr>
            <p:cNvPr id="23" name="Freeform 23"/>
            <p:cNvSpPr/>
            <p:nvPr/>
          </p:nvSpPr>
          <p:spPr>
            <a:xfrm>
              <a:off x="0" y="0"/>
              <a:ext cx="2946466" cy="225328"/>
            </a:xfrm>
            <a:custGeom>
              <a:avLst/>
              <a:gdLst/>
              <a:ahLst/>
              <a:cxnLst/>
              <a:rect l="l" t="t" r="r" b="b"/>
              <a:pathLst>
                <a:path w="2946466" h="225328">
                  <a:moveTo>
                    <a:pt x="203200" y="0"/>
                  </a:moveTo>
                  <a:lnTo>
                    <a:pt x="2946466" y="0"/>
                  </a:lnTo>
                  <a:lnTo>
                    <a:pt x="2743266" y="225328"/>
                  </a:lnTo>
                  <a:lnTo>
                    <a:pt x="0" y="225328"/>
                  </a:lnTo>
                  <a:lnTo>
                    <a:pt x="203200" y="0"/>
                  </a:lnTo>
                  <a:close/>
                </a:path>
              </a:pathLst>
            </a:custGeom>
            <a:solidFill>
              <a:srgbClr val="9FD41E"/>
            </a:solidFill>
          </p:spPr>
        </p:sp>
        <p:sp>
          <p:nvSpPr>
            <p:cNvPr id="24" name="TextBox 24"/>
            <p:cNvSpPr txBox="1"/>
            <p:nvPr/>
          </p:nvSpPr>
          <p:spPr>
            <a:xfrm>
              <a:off x="101600" y="-57150"/>
              <a:ext cx="2743266" cy="282478"/>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028700" y="1009650"/>
            <a:ext cx="8056445" cy="695325"/>
          </a:xfrm>
          <a:prstGeom prst="rect">
            <a:avLst/>
          </a:prstGeom>
        </p:spPr>
        <p:txBody>
          <a:bodyPr lIns="0" tIns="0" rIns="0" bIns="0" rtlCol="0" anchor="t">
            <a:spAutoFit/>
          </a:bodyPr>
          <a:lstStyle/>
          <a:p>
            <a:pPr>
              <a:lnSpc>
                <a:spcPts val="5174"/>
              </a:lnSpc>
            </a:pPr>
            <a:r>
              <a:rPr lang="en-US" sz="4499" dirty="0" err="1">
                <a:latin typeface="Poppins Bold"/>
              </a:rPr>
              <a:t>Escenario</a:t>
            </a:r>
            <a:r>
              <a:rPr lang="en-US" sz="4499" dirty="0">
                <a:latin typeface="Poppins Bold"/>
              </a:rPr>
              <a:t> </a:t>
            </a:r>
            <a:r>
              <a:rPr lang="en-US" sz="4499" dirty="0" err="1">
                <a:latin typeface="Poppins Bold"/>
              </a:rPr>
              <a:t>Situacional</a:t>
            </a:r>
            <a:endParaRPr lang="en-US" sz="4499" dirty="0">
              <a:latin typeface="Poppins Bold"/>
            </a:endParaRPr>
          </a:p>
        </p:txBody>
      </p:sp>
      <p:sp>
        <p:nvSpPr>
          <p:cNvPr id="26" name="TextBox 26"/>
          <p:cNvSpPr txBox="1"/>
          <p:nvPr/>
        </p:nvSpPr>
        <p:spPr>
          <a:xfrm>
            <a:off x="1106840" y="5107398"/>
            <a:ext cx="6658759" cy="505844"/>
          </a:xfrm>
          <a:prstGeom prst="rect">
            <a:avLst/>
          </a:prstGeom>
        </p:spPr>
        <p:txBody>
          <a:bodyPr lIns="0" tIns="0" rIns="0" bIns="0" rtlCol="0" anchor="t">
            <a:spAutoFit/>
          </a:bodyPr>
          <a:lstStyle/>
          <a:p>
            <a:pPr>
              <a:lnSpc>
                <a:spcPts val="3909"/>
              </a:lnSpc>
            </a:pPr>
            <a:r>
              <a:rPr lang="en-US" sz="3399" dirty="0" err="1">
                <a:solidFill>
                  <a:srgbClr val="000000"/>
                </a:solidFill>
                <a:latin typeface="Poppins Bold"/>
              </a:rPr>
              <a:t>Fases</a:t>
            </a:r>
            <a:r>
              <a:rPr lang="en-US" sz="3399" dirty="0">
                <a:solidFill>
                  <a:srgbClr val="000000"/>
                </a:solidFill>
                <a:latin typeface="Poppins Bold"/>
              </a:rPr>
              <a:t> del Assessment</a:t>
            </a:r>
          </a:p>
        </p:txBody>
      </p:sp>
      <p:sp>
        <p:nvSpPr>
          <p:cNvPr id="27" name="TextBox 27"/>
          <p:cNvSpPr txBox="1"/>
          <p:nvPr/>
        </p:nvSpPr>
        <p:spPr>
          <a:xfrm>
            <a:off x="2440442" y="5963574"/>
            <a:ext cx="3723951" cy="387350"/>
          </a:xfrm>
          <a:prstGeom prst="rect">
            <a:avLst/>
          </a:prstGeom>
        </p:spPr>
        <p:txBody>
          <a:bodyPr lIns="0" tIns="0" rIns="0" bIns="0" rtlCol="0" anchor="t">
            <a:spAutoFit/>
          </a:bodyPr>
          <a:lstStyle/>
          <a:p>
            <a:pPr>
              <a:lnSpc>
                <a:spcPts val="2874"/>
              </a:lnSpc>
            </a:pPr>
            <a:r>
              <a:rPr lang="en-US" sz="2499" dirty="0" err="1">
                <a:solidFill>
                  <a:srgbClr val="000000"/>
                </a:solidFill>
                <a:latin typeface="Poppins Bold"/>
              </a:rPr>
              <a:t>Fase</a:t>
            </a:r>
            <a:r>
              <a:rPr lang="en-US" sz="2499" dirty="0">
                <a:solidFill>
                  <a:srgbClr val="000000"/>
                </a:solidFill>
                <a:latin typeface="Poppins Bold"/>
              </a:rPr>
              <a:t> 1</a:t>
            </a:r>
          </a:p>
        </p:txBody>
      </p:sp>
      <p:sp>
        <p:nvSpPr>
          <p:cNvPr id="28" name="TextBox 28"/>
          <p:cNvSpPr txBox="1"/>
          <p:nvPr/>
        </p:nvSpPr>
        <p:spPr>
          <a:xfrm>
            <a:off x="2440442" y="7636116"/>
            <a:ext cx="3723951" cy="387350"/>
          </a:xfrm>
          <a:prstGeom prst="rect">
            <a:avLst/>
          </a:prstGeom>
        </p:spPr>
        <p:txBody>
          <a:bodyPr lIns="0" tIns="0" rIns="0" bIns="0" rtlCol="0" anchor="t">
            <a:spAutoFit/>
          </a:bodyPr>
          <a:lstStyle/>
          <a:p>
            <a:pPr>
              <a:lnSpc>
                <a:spcPts val="2874"/>
              </a:lnSpc>
            </a:pPr>
            <a:r>
              <a:rPr lang="en-US" sz="2499" dirty="0" err="1">
                <a:solidFill>
                  <a:srgbClr val="000000"/>
                </a:solidFill>
                <a:latin typeface="Poppins Bold"/>
              </a:rPr>
              <a:t>Fase</a:t>
            </a:r>
            <a:r>
              <a:rPr lang="en-US" sz="2499" dirty="0">
                <a:solidFill>
                  <a:srgbClr val="000000"/>
                </a:solidFill>
                <a:latin typeface="Poppins Bold"/>
              </a:rPr>
              <a:t> 2</a:t>
            </a:r>
          </a:p>
        </p:txBody>
      </p:sp>
      <p:sp>
        <p:nvSpPr>
          <p:cNvPr id="29" name="TextBox 29"/>
          <p:cNvSpPr txBox="1"/>
          <p:nvPr/>
        </p:nvSpPr>
        <p:spPr>
          <a:xfrm>
            <a:off x="1028700" y="1811344"/>
            <a:ext cx="10091051" cy="2769989"/>
          </a:xfrm>
          <a:prstGeom prst="rect">
            <a:avLst/>
          </a:prstGeom>
        </p:spPr>
        <p:txBody>
          <a:bodyPr wrap="square" lIns="0" tIns="0" rIns="0" bIns="0" rtlCol="0" anchor="t">
            <a:spAutoFit/>
          </a:bodyPr>
          <a:lstStyle/>
          <a:p>
            <a:pPr algn="l"/>
            <a:r>
              <a:rPr lang="es-MX" b="0" i="0" dirty="0">
                <a:solidFill>
                  <a:srgbClr val="2D3B45"/>
                </a:solidFill>
                <a:effectLst/>
                <a:latin typeface="Lato Extended"/>
              </a:rPr>
              <a:t>Una empresa de tecnología tiene como meta retener al talento, pero últimamente se ha enfrentado a una rotación mayor a la de la industria. El director de Recursos Humanos generó una iniciativa para analizar la situación. En primer lugar, formó a un equipo especializado en talento para identificar varias variables que se considera tienen un impacto en la organización, posteriormente, se recopilaron datos de distintas fuentes de la organización para formar una base. </a:t>
            </a:r>
          </a:p>
          <a:p>
            <a:pPr algn="l"/>
            <a:endParaRPr lang="es-MX" b="0" i="0" dirty="0">
              <a:solidFill>
                <a:srgbClr val="2D3B45"/>
              </a:solidFill>
              <a:effectLst/>
              <a:latin typeface="Lato Extended"/>
            </a:endParaRPr>
          </a:p>
          <a:p>
            <a:pPr algn="l"/>
            <a:r>
              <a:rPr lang="es-MX" b="1" i="0" dirty="0">
                <a:solidFill>
                  <a:srgbClr val="0432FF"/>
                </a:solidFill>
                <a:effectLst/>
                <a:latin typeface="Lato Extended"/>
              </a:rPr>
              <a:t>¿Cuál es tu rol?</a:t>
            </a:r>
            <a:endParaRPr lang="es-MX" b="0" i="0" dirty="0">
              <a:solidFill>
                <a:srgbClr val="0432FF"/>
              </a:solidFill>
              <a:effectLst/>
              <a:latin typeface="Lato Extended"/>
            </a:endParaRPr>
          </a:p>
          <a:p>
            <a:pPr algn="l"/>
            <a:r>
              <a:rPr lang="es-MX" b="0" i="0" dirty="0">
                <a:solidFill>
                  <a:srgbClr val="000000"/>
                </a:solidFill>
                <a:effectLst/>
                <a:latin typeface="Lato Extended"/>
              </a:rPr>
              <a:t>Tu rol será de consultor dentro de un equipo analítico para analizar los datos y proponer una acción específica para disminuir la rotación.</a:t>
            </a:r>
            <a:endParaRPr lang="es-MX" dirty="0">
              <a:solidFill>
                <a:srgbClr val="2D3B45"/>
              </a:solidFill>
              <a:latin typeface="Lato Extended"/>
            </a:endParaRPr>
          </a:p>
          <a:p>
            <a:pPr algn="l"/>
            <a:endParaRPr lang="es-MX" b="0" i="0" u="sng" dirty="0">
              <a:solidFill>
                <a:srgbClr val="2D3B45"/>
              </a:solidFill>
              <a:effectLst/>
              <a:latin typeface="Lato Extended"/>
              <a:hlinkClick r:id="rId4" tooltip="Preséntate a tu assessment"/>
            </a:endParaRPr>
          </a:p>
        </p:txBody>
      </p:sp>
      <p:sp>
        <p:nvSpPr>
          <p:cNvPr id="30" name="Freeform 30"/>
          <p:cNvSpPr/>
          <p:nvPr/>
        </p:nvSpPr>
        <p:spPr>
          <a:xfrm>
            <a:off x="1028700" y="5969795"/>
            <a:ext cx="1197142" cy="1040017"/>
          </a:xfrm>
          <a:custGeom>
            <a:avLst/>
            <a:gdLst/>
            <a:ahLst/>
            <a:cxnLst/>
            <a:rect l="l" t="t" r="r" b="b"/>
            <a:pathLst>
              <a:path w="1197142" h="1040017">
                <a:moveTo>
                  <a:pt x="0" y="0"/>
                </a:moveTo>
                <a:lnTo>
                  <a:pt x="1197142" y="0"/>
                </a:lnTo>
                <a:lnTo>
                  <a:pt x="1197142" y="1040016"/>
                </a:lnTo>
                <a:lnTo>
                  <a:pt x="0" y="10400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a:off x="1028700" y="7647986"/>
            <a:ext cx="1197142" cy="1040017"/>
          </a:xfrm>
          <a:custGeom>
            <a:avLst/>
            <a:gdLst/>
            <a:ahLst/>
            <a:cxnLst/>
            <a:rect l="l" t="t" r="r" b="b"/>
            <a:pathLst>
              <a:path w="1197142" h="1040017">
                <a:moveTo>
                  <a:pt x="0" y="0"/>
                </a:moveTo>
                <a:lnTo>
                  <a:pt x="1197142" y="0"/>
                </a:lnTo>
                <a:lnTo>
                  <a:pt x="1197142" y="1040017"/>
                </a:lnTo>
                <a:lnTo>
                  <a:pt x="0" y="10400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106840" y="6037462"/>
            <a:ext cx="1040861" cy="904682"/>
          </a:xfrm>
          <a:custGeom>
            <a:avLst/>
            <a:gdLst/>
            <a:ahLst/>
            <a:cxnLst/>
            <a:rect l="l" t="t" r="r" b="b"/>
            <a:pathLst>
              <a:path w="1040861" h="904682">
                <a:moveTo>
                  <a:pt x="0" y="0"/>
                </a:moveTo>
                <a:lnTo>
                  <a:pt x="1040861" y="0"/>
                </a:lnTo>
                <a:lnTo>
                  <a:pt x="1040861" y="904682"/>
                </a:lnTo>
                <a:lnTo>
                  <a:pt x="0" y="9046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106840" y="7715654"/>
            <a:ext cx="1040861" cy="904682"/>
          </a:xfrm>
          <a:custGeom>
            <a:avLst/>
            <a:gdLst/>
            <a:ahLst/>
            <a:cxnLst/>
            <a:rect l="l" t="t" r="r" b="b"/>
            <a:pathLst>
              <a:path w="1040861" h="904682">
                <a:moveTo>
                  <a:pt x="0" y="0"/>
                </a:moveTo>
                <a:lnTo>
                  <a:pt x="1040861" y="0"/>
                </a:lnTo>
                <a:lnTo>
                  <a:pt x="1040861" y="904681"/>
                </a:lnTo>
                <a:lnTo>
                  <a:pt x="0" y="9046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TextBox 35"/>
          <p:cNvSpPr txBox="1"/>
          <p:nvPr/>
        </p:nvSpPr>
        <p:spPr>
          <a:xfrm>
            <a:off x="2440442" y="8080616"/>
            <a:ext cx="6703558" cy="1107996"/>
          </a:xfrm>
          <a:prstGeom prst="rect">
            <a:avLst/>
          </a:prstGeom>
        </p:spPr>
        <p:txBody>
          <a:bodyPr lIns="0" tIns="0" rIns="0" bIns="0" rtlCol="0" anchor="t">
            <a:spAutoFit/>
          </a:bodyPr>
          <a:lstStyle/>
          <a:p>
            <a:pPr algn="l"/>
            <a:r>
              <a:rPr lang="es-MX" sz="1800" b="0" i="0" dirty="0">
                <a:solidFill>
                  <a:srgbClr val="2D3B45"/>
                </a:solidFill>
                <a:effectLst/>
                <a:latin typeface="Lato Extended"/>
              </a:rPr>
              <a:t>Generar un gráfico dinámico con las variables que consideren más importantes y con base en el análisis, fundamentar alguna línea de acción específica. Justificar las decisiones sobre la construcción del tablero.</a:t>
            </a:r>
          </a:p>
        </p:txBody>
      </p:sp>
      <p:sp>
        <p:nvSpPr>
          <p:cNvPr id="37" name="CuadroTexto 36">
            <a:extLst>
              <a:ext uri="{FF2B5EF4-FFF2-40B4-BE49-F238E27FC236}">
                <a16:creationId xmlns:a16="http://schemas.microsoft.com/office/drawing/2014/main" id="{EFADC0F5-B144-CC43-8841-F9C612CBC7C9}"/>
              </a:ext>
            </a:extLst>
          </p:cNvPr>
          <p:cNvSpPr txBox="1"/>
          <p:nvPr/>
        </p:nvSpPr>
        <p:spPr>
          <a:xfrm>
            <a:off x="2364202" y="6384323"/>
            <a:ext cx="6421263" cy="646331"/>
          </a:xfrm>
          <a:prstGeom prst="rect">
            <a:avLst/>
          </a:prstGeom>
          <a:noFill/>
        </p:spPr>
        <p:txBody>
          <a:bodyPr wrap="square">
            <a:spAutoFit/>
          </a:bodyPr>
          <a:lstStyle/>
          <a:p>
            <a:pPr algn="l"/>
            <a:r>
              <a:rPr lang="es-MX" sz="1800" b="0" i="0" dirty="0">
                <a:solidFill>
                  <a:srgbClr val="2D3B45"/>
                </a:solidFill>
                <a:effectLst/>
                <a:latin typeface="Lato Extended"/>
              </a:rPr>
              <a:t>Depurar y limpiar la base de datos. Justificar las decisiones sobre la limpieza de datos.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4140" y="-1741812"/>
            <a:ext cx="8115300" cy="11603310"/>
            <a:chOff x="0" y="0"/>
            <a:chExt cx="1030248" cy="1473056"/>
          </a:xfrm>
        </p:grpSpPr>
        <p:sp>
          <p:nvSpPr>
            <p:cNvPr id="3" name="Freeform 3"/>
            <p:cNvSpPr/>
            <p:nvPr/>
          </p:nvSpPr>
          <p:spPr>
            <a:xfrm>
              <a:off x="0" y="0"/>
              <a:ext cx="1030248" cy="1473056"/>
            </a:xfrm>
            <a:custGeom>
              <a:avLst/>
              <a:gdLst/>
              <a:ahLst/>
              <a:cxnLst/>
              <a:rect l="l" t="t" r="r" b="b"/>
              <a:pathLst>
                <a:path w="1030248" h="1473056">
                  <a:moveTo>
                    <a:pt x="515124" y="0"/>
                  </a:moveTo>
                  <a:lnTo>
                    <a:pt x="1030248" y="203200"/>
                  </a:lnTo>
                  <a:lnTo>
                    <a:pt x="1030248" y="1269856"/>
                  </a:lnTo>
                  <a:lnTo>
                    <a:pt x="515124" y="1473056"/>
                  </a:lnTo>
                  <a:lnTo>
                    <a:pt x="0" y="1269856"/>
                  </a:lnTo>
                  <a:lnTo>
                    <a:pt x="0" y="203200"/>
                  </a:lnTo>
                  <a:lnTo>
                    <a:pt x="515124" y="0"/>
                  </a:lnTo>
                  <a:close/>
                </a:path>
              </a:pathLst>
            </a:custGeom>
            <a:solidFill>
              <a:srgbClr val="004AAD"/>
            </a:solidFill>
          </p:spPr>
        </p:sp>
        <p:sp>
          <p:nvSpPr>
            <p:cNvPr id="4" name="TextBox 4"/>
            <p:cNvSpPr txBox="1"/>
            <p:nvPr/>
          </p:nvSpPr>
          <p:spPr>
            <a:xfrm>
              <a:off x="0" y="82550"/>
              <a:ext cx="1030248" cy="12508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99503" y="-1741812"/>
            <a:ext cx="8115300" cy="11603310"/>
            <a:chOff x="0" y="0"/>
            <a:chExt cx="1030248" cy="1473056"/>
          </a:xfrm>
        </p:grpSpPr>
        <p:sp>
          <p:nvSpPr>
            <p:cNvPr id="6" name="Freeform 6"/>
            <p:cNvSpPr/>
            <p:nvPr/>
          </p:nvSpPr>
          <p:spPr>
            <a:xfrm>
              <a:off x="0" y="0"/>
              <a:ext cx="1030248" cy="1473056"/>
            </a:xfrm>
            <a:custGeom>
              <a:avLst/>
              <a:gdLst/>
              <a:ahLst/>
              <a:cxnLst/>
              <a:rect l="l" t="t" r="r" b="b"/>
              <a:pathLst>
                <a:path w="1030248" h="1473056">
                  <a:moveTo>
                    <a:pt x="515124" y="0"/>
                  </a:moveTo>
                  <a:lnTo>
                    <a:pt x="1030248" y="203200"/>
                  </a:lnTo>
                  <a:lnTo>
                    <a:pt x="1030248" y="1269856"/>
                  </a:lnTo>
                  <a:lnTo>
                    <a:pt x="515124" y="1473056"/>
                  </a:lnTo>
                  <a:lnTo>
                    <a:pt x="0" y="1269856"/>
                  </a:lnTo>
                  <a:lnTo>
                    <a:pt x="0" y="203200"/>
                  </a:lnTo>
                  <a:lnTo>
                    <a:pt x="515124" y="0"/>
                  </a:lnTo>
                  <a:close/>
                </a:path>
              </a:pathLst>
            </a:custGeom>
            <a:solidFill>
              <a:srgbClr val="9FD41E"/>
            </a:solidFill>
          </p:spPr>
        </p:sp>
        <p:sp>
          <p:nvSpPr>
            <p:cNvPr id="7" name="TextBox 7"/>
            <p:cNvSpPr txBox="1"/>
            <p:nvPr/>
          </p:nvSpPr>
          <p:spPr>
            <a:xfrm>
              <a:off x="0" y="82550"/>
              <a:ext cx="1030248" cy="12508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200400" y="368411"/>
            <a:ext cx="2501977" cy="2078132"/>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FD41E"/>
            </a:solidFill>
            <a:ln w="95250" cap="sq">
              <a:solidFill>
                <a:srgbClr val="FFFFFF"/>
              </a:solidFill>
              <a:prstDash val="solid"/>
              <a:miter/>
            </a:ln>
          </p:spPr>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18673" y="250333"/>
            <a:ext cx="2501977" cy="207813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4AAD"/>
            </a:solidFill>
            <a:ln w="95250" cap="sq">
              <a:solidFill>
                <a:srgbClr val="272727"/>
              </a:solidFill>
              <a:prstDash val="solid"/>
              <a:miter/>
            </a:ln>
          </p:spPr>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038600" y="786257"/>
            <a:ext cx="874839" cy="1145746"/>
          </a:xfrm>
          <a:custGeom>
            <a:avLst/>
            <a:gdLst/>
            <a:ahLst/>
            <a:cxnLst/>
            <a:rect l="l" t="t" r="r" b="b"/>
            <a:pathLst>
              <a:path w="1266876" h="1687124">
                <a:moveTo>
                  <a:pt x="0" y="0"/>
                </a:moveTo>
                <a:lnTo>
                  <a:pt x="1266876" y="0"/>
                </a:lnTo>
                <a:lnTo>
                  <a:pt x="1266876" y="1687123"/>
                </a:lnTo>
                <a:lnTo>
                  <a:pt x="0" y="1687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182226" y="601819"/>
            <a:ext cx="1108336" cy="1363821"/>
          </a:xfrm>
          <a:custGeom>
            <a:avLst/>
            <a:gdLst/>
            <a:ahLst/>
            <a:cxnLst/>
            <a:rect l="l" t="t" r="r" b="b"/>
            <a:pathLst>
              <a:path w="1271364" h="1618634">
                <a:moveTo>
                  <a:pt x="0" y="0"/>
                </a:moveTo>
                <a:lnTo>
                  <a:pt x="1271363" y="0"/>
                </a:lnTo>
                <a:lnTo>
                  <a:pt x="1271363" y="1618634"/>
                </a:lnTo>
                <a:lnTo>
                  <a:pt x="0" y="1618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168298" y="3709908"/>
            <a:ext cx="7021263" cy="4524315"/>
          </a:xfrm>
          <a:prstGeom prst="rect">
            <a:avLst/>
          </a:prstGeom>
        </p:spPr>
        <p:txBody>
          <a:bodyPr lIns="0" tIns="0" rIns="0" bIns="0" rtlCol="0" anchor="t">
            <a:spAutoFit/>
          </a:bodyPr>
          <a:lstStyle/>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Portada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Descripción del escenario situacional e identificación del problema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Variables a considerar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La justificación de las decisiones para realizar la limpieza de los datos.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La presentación del tablero dinámico justificando las variables y gráficos elegidos.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Presentar y justificar la línea de acción propuesta.  </a:t>
            </a:r>
          </a:p>
          <a:p>
            <a:pPr marL="342900" marR="0" lvl="0" indent="-3429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s-MX" altLang="es-MX" sz="2400" b="0" i="0" u="none" strike="noStrike" cap="none" normalizeH="0" baseline="0" dirty="0">
                <a:ln>
                  <a:noFill/>
                </a:ln>
                <a:solidFill>
                  <a:schemeClr val="bg1"/>
                </a:solidFill>
                <a:effectLst/>
                <a:latin typeface="Arial" panose="020B0604020202020204" pitchFamily="34" charset="0"/>
              </a:rPr>
              <a:t>Conclusiones </a:t>
            </a:r>
          </a:p>
        </p:txBody>
      </p:sp>
      <p:sp>
        <p:nvSpPr>
          <p:cNvPr id="17" name="TextBox 17"/>
          <p:cNvSpPr txBox="1"/>
          <p:nvPr/>
        </p:nvSpPr>
        <p:spPr>
          <a:xfrm>
            <a:off x="10398224" y="3670361"/>
            <a:ext cx="7021263" cy="4801314"/>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u="none" strike="noStrike" cap="none" normalizeH="0" baseline="0" dirty="0">
                <a:ln>
                  <a:noFill/>
                </a:ln>
                <a:solidFill>
                  <a:srgbClr val="000000"/>
                </a:solidFill>
                <a:effectLst/>
                <a:latin typeface="Arial" panose="020B0604020202020204" pitchFamily="34" charset="0"/>
              </a:rPr>
              <a:t>Todos los integrantes del equipo deben participar en la presentación de los resultados. </a:t>
            </a:r>
            <a:r>
              <a:rPr kumimoji="0" lang="es-MX" altLang="es-MX" sz="2400" b="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2400" b="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u="none" strike="noStrike" cap="none" normalizeH="0" baseline="0" dirty="0">
                <a:ln>
                  <a:noFill/>
                </a:ln>
                <a:solidFill>
                  <a:srgbClr val="000000"/>
                </a:solidFill>
                <a:effectLst/>
                <a:latin typeface="Arial" panose="020B0604020202020204" pitchFamily="34" charset="0"/>
              </a:rPr>
              <a:t>Se debe presentar claramente el tablero dinámico.  </a:t>
            </a:r>
            <a:r>
              <a:rPr kumimoji="0" lang="es-MX" altLang="es-MX" sz="2400" b="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2400" b="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u="none" strike="noStrike" cap="none" normalizeH="0" baseline="0" dirty="0">
                <a:ln>
                  <a:noFill/>
                </a:ln>
                <a:solidFill>
                  <a:srgbClr val="000000"/>
                </a:solidFill>
                <a:effectLst/>
                <a:latin typeface="Arial" panose="020B0604020202020204" pitchFamily="34" charset="0"/>
              </a:rPr>
              <a:t>La duración no podrá exceder los 15 minutos.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2400" b="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u="none" strike="noStrike" cap="none" normalizeH="0" baseline="0" dirty="0">
                <a:ln>
                  <a:noFill/>
                </a:ln>
                <a:solidFill>
                  <a:srgbClr val="000000"/>
                </a:solidFill>
                <a:effectLst/>
                <a:latin typeface="Arial" panose="020B0604020202020204" pitchFamily="34" charset="0"/>
              </a:rPr>
              <a:t>Documento en ppt</a:t>
            </a:r>
            <a:r>
              <a:rPr kumimoji="0" lang="es-MX" altLang="es-MX" sz="2400" b="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2400" b="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400" b="0" u="none" strike="noStrike" cap="none" normalizeH="0" baseline="0" dirty="0">
                <a:ln>
                  <a:noFill/>
                </a:ln>
                <a:solidFill>
                  <a:srgbClr val="000000"/>
                </a:solidFill>
                <a:effectLst/>
                <a:latin typeface="Arial" panose="020B0604020202020204" pitchFamily="34" charset="0"/>
              </a:rPr>
              <a:t>La entrega deberá ser en Canvas, la cual debe incluir el ppt y el tablero dinámico con el nombre: #de equipo.xxxx</a:t>
            </a:r>
            <a:endParaRPr kumimoji="0" lang="es-MX" altLang="es-MX" sz="2400" b="0" u="none" strike="noStrike" cap="none" normalizeH="0" baseline="0" dirty="0">
              <a:ln>
                <a:noFill/>
              </a:ln>
              <a:effectLst/>
              <a:latin typeface="Arial" panose="020B0604020202020204" pitchFamily="34" charset="0"/>
            </a:endParaRPr>
          </a:p>
        </p:txBody>
      </p:sp>
      <p:sp>
        <p:nvSpPr>
          <p:cNvPr id="18" name="TextBox 18"/>
          <p:cNvSpPr txBox="1"/>
          <p:nvPr/>
        </p:nvSpPr>
        <p:spPr>
          <a:xfrm>
            <a:off x="1893071" y="3107460"/>
            <a:ext cx="5403862" cy="611578"/>
          </a:xfrm>
          <a:prstGeom prst="rect">
            <a:avLst/>
          </a:prstGeom>
        </p:spPr>
        <p:txBody>
          <a:bodyPr lIns="0" tIns="0" rIns="0" bIns="0" rtlCol="0" anchor="t">
            <a:spAutoFit/>
          </a:bodyPr>
          <a:lstStyle/>
          <a:p>
            <a:pPr algn="ctr">
              <a:lnSpc>
                <a:spcPts val="4687"/>
              </a:lnSpc>
            </a:pPr>
            <a:r>
              <a:rPr lang="en-US" sz="4148" spc="-124" dirty="0" err="1">
                <a:solidFill>
                  <a:srgbClr val="FFFFFF"/>
                </a:solidFill>
                <a:latin typeface="Poppins Bold"/>
              </a:rPr>
              <a:t>Entregable</a:t>
            </a:r>
            <a:endParaRPr lang="en-US" sz="4148" spc="-124" dirty="0">
              <a:solidFill>
                <a:srgbClr val="FFFFFF"/>
              </a:solidFill>
              <a:latin typeface="Poppins Bold"/>
            </a:endParaRPr>
          </a:p>
        </p:txBody>
      </p:sp>
      <p:sp>
        <p:nvSpPr>
          <p:cNvPr id="19" name="TextBox 19"/>
          <p:cNvSpPr txBox="1"/>
          <p:nvPr/>
        </p:nvSpPr>
        <p:spPr>
          <a:xfrm>
            <a:off x="10893240" y="2877907"/>
            <a:ext cx="5403862" cy="611578"/>
          </a:xfrm>
          <a:prstGeom prst="rect">
            <a:avLst/>
          </a:prstGeom>
        </p:spPr>
        <p:txBody>
          <a:bodyPr lIns="0" tIns="0" rIns="0" bIns="0" rtlCol="0" anchor="t">
            <a:spAutoFit/>
          </a:bodyPr>
          <a:lstStyle/>
          <a:p>
            <a:pPr algn="ctr">
              <a:lnSpc>
                <a:spcPts val="4687"/>
              </a:lnSpc>
            </a:pPr>
            <a:r>
              <a:rPr lang="en-US" sz="4148" spc="-124" dirty="0" err="1">
                <a:solidFill>
                  <a:srgbClr val="272727"/>
                </a:solidFill>
                <a:latin typeface="Poppins Bold"/>
              </a:rPr>
              <a:t>Especificaciones</a:t>
            </a:r>
            <a:endParaRPr lang="en-US" sz="4148" spc="-124" dirty="0">
              <a:solidFill>
                <a:srgbClr val="272727"/>
              </a:solidFill>
              <a:latin typeface="Poppins Bold"/>
            </a:endParaRPr>
          </a:p>
        </p:txBody>
      </p:sp>
      <p:sp>
        <p:nvSpPr>
          <p:cNvPr id="20" name="Freeform 20"/>
          <p:cNvSpPr/>
          <p:nvPr/>
        </p:nvSpPr>
        <p:spPr>
          <a:xfrm rot="-2760343">
            <a:off x="14570048" y="7846393"/>
            <a:ext cx="6289509" cy="2987517"/>
          </a:xfrm>
          <a:custGeom>
            <a:avLst/>
            <a:gdLst/>
            <a:ahLst/>
            <a:cxnLst/>
            <a:rect l="l" t="t" r="r" b="b"/>
            <a:pathLst>
              <a:path w="6289509" h="2987517">
                <a:moveTo>
                  <a:pt x="0" y="0"/>
                </a:moveTo>
                <a:lnTo>
                  <a:pt x="6289509" y="0"/>
                </a:lnTo>
                <a:lnTo>
                  <a:pt x="6289509" y="2987517"/>
                </a:lnTo>
                <a:lnTo>
                  <a:pt x="0" y="298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rot="2792050" flipH="1">
            <a:off x="-2512039" y="7856487"/>
            <a:ext cx="6289509" cy="2987517"/>
          </a:xfrm>
          <a:custGeom>
            <a:avLst/>
            <a:gdLst/>
            <a:ahLst/>
            <a:cxnLst/>
            <a:rect l="l" t="t" r="r" b="b"/>
            <a:pathLst>
              <a:path w="6289509" h="2987517">
                <a:moveTo>
                  <a:pt x="6289509" y="0"/>
                </a:moveTo>
                <a:lnTo>
                  <a:pt x="0" y="0"/>
                </a:lnTo>
                <a:lnTo>
                  <a:pt x="0" y="2987517"/>
                </a:lnTo>
                <a:lnTo>
                  <a:pt x="6289509" y="2987517"/>
                </a:lnTo>
                <a:lnTo>
                  <a:pt x="6289509"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1354" y="9893479"/>
            <a:ext cx="16583520" cy="1074361"/>
            <a:chOff x="0" y="0"/>
            <a:chExt cx="5405821" cy="350215"/>
          </a:xfrm>
        </p:grpSpPr>
        <p:sp>
          <p:nvSpPr>
            <p:cNvPr id="3" name="Freeform 3"/>
            <p:cNvSpPr/>
            <p:nvPr/>
          </p:nvSpPr>
          <p:spPr>
            <a:xfrm>
              <a:off x="0" y="0"/>
              <a:ext cx="5405821" cy="350215"/>
            </a:xfrm>
            <a:custGeom>
              <a:avLst/>
              <a:gdLst/>
              <a:ahLst/>
              <a:cxnLst/>
              <a:rect l="l" t="t" r="r" b="b"/>
              <a:pathLst>
                <a:path w="5405821" h="350215">
                  <a:moveTo>
                    <a:pt x="5202621" y="0"/>
                  </a:moveTo>
                  <a:lnTo>
                    <a:pt x="0" y="0"/>
                  </a:lnTo>
                  <a:lnTo>
                    <a:pt x="203200" y="350215"/>
                  </a:lnTo>
                  <a:lnTo>
                    <a:pt x="5405821" y="350215"/>
                  </a:lnTo>
                  <a:lnTo>
                    <a:pt x="5202621" y="0"/>
                  </a:lnTo>
                  <a:close/>
                </a:path>
              </a:pathLst>
            </a:custGeom>
            <a:solidFill>
              <a:srgbClr val="004AAD"/>
            </a:solidFill>
          </p:spPr>
        </p:sp>
        <p:sp>
          <p:nvSpPr>
            <p:cNvPr id="4" name="TextBox 4"/>
            <p:cNvSpPr txBox="1"/>
            <p:nvPr/>
          </p:nvSpPr>
          <p:spPr>
            <a:xfrm>
              <a:off x="101600" y="-57150"/>
              <a:ext cx="5202621" cy="4073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80973" y="9893479"/>
            <a:ext cx="13266646" cy="1074361"/>
            <a:chOff x="0" y="0"/>
            <a:chExt cx="4324602" cy="350215"/>
          </a:xfrm>
        </p:grpSpPr>
        <p:sp>
          <p:nvSpPr>
            <p:cNvPr id="6" name="Freeform 6"/>
            <p:cNvSpPr/>
            <p:nvPr/>
          </p:nvSpPr>
          <p:spPr>
            <a:xfrm>
              <a:off x="0" y="0"/>
              <a:ext cx="4324602" cy="350215"/>
            </a:xfrm>
            <a:custGeom>
              <a:avLst/>
              <a:gdLst/>
              <a:ahLst/>
              <a:cxnLst/>
              <a:rect l="l" t="t" r="r" b="b"/>
              <a:pathLst>
                <a:path w="4324602" h="350215">
                  <a:moveTo>
                    <a:pt x="4121402" y="0"/>
                  </a:moveTo>
                  <a:lnTo>
                    <a:pt x="0" y="0"/>
                  </a:lnTo>
                  <a:lnTo>
                    <a:pt x="203200" y="350215"/>
                  </a:lnTo>
                  <a:lnTo>
                    <a:pt x="4324602" y="350215"/>
                  </a:lnTo>
                  <a:lnTo>
                    <a:pt x="4121402" y="0"/>
                  </a:lnTo>
                  <a:close/>
                </a:path>
              </a:pathLst>
            </a:custGeom>
            <a:solidFill>
              <a:srgbClr val="9FD41E"/>
            </a:solidFill>
          </p:spPr>
        </p:sp>
        <p:sp>
          <p:nvSpPr>
            <p:cNvPr id="7" name="TextBox 7"/>
            <p:cNvSpPr txBox="1"/>
            <p:nvPr/>
          </p:nvSpPr>
          <p:spPr>
            <a:xfrm>
              <a:off x="101600" y="-57150"/>
              <a:ext cx="4121402" cy="40736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rot="7788460">
            <a:off x="-2120770" y="-465058"/>
            <a:ext cx="6289509" cy="2987517"/>
          </a:xfrm>
          <a:custGeom>
            <a:avLst/>
            <a:gdLst/>
            <a:ahLst/>
            <a:cxnLst/>
            <a:rect l="l" t="t" r="r" b="b"/>
            <a:pathLst>
              <a:path w="6289509" h="2987517">
                <a:moveTo>
                  <a:pt x="0" y="0"/>
                </a:moveTo>
                <a:lnTo>
                  <a:pt x="6289509" y="0"/>
                </a:lnTo>
                <a:lnTo>
                  <a:pt x="6289509" y="2987516"/>
                </a:lnTo>
                <a:lnTo>
                  <a:pt x="0" y="2987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7749296" flipH="1">
            <a:off x="14144637" y="-474703"/>
            <a:ext cx="6289509" cy="2987517"/>
          </a:xfrm>
          <a:custGeom>
            <a:avLst/>
            <a:gdLst/>
            <a:ahLst/>
            <a:cxnLst/>
            <a:rect l="l" t="t" r="r" b="b"/>
            <a:pathLst>
              <a:path w="6289509" h="2987517">
                <a:moveTo>
                  <a:pt x="6289509" y="0"/>
                </a:moveTo>
                <a:lnTo>
                  <a:pt x="0" y="0"/>
                </a:lnTo>
                <a:lnTo>
                  <a:pt x="0" y="2987517"/>
                </a:lnTo>
                <a:lnTo>
                  <a:pt x="6289509" y="2987517"/>
                </a:lnTo>
                <a:lnTo>
                  <a:pt x="628950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5584049" y="1009650"/>
            <a:ext cx="7119901" cy="1340110"/>
          </a:xfrm>
          <a:prstGeom prst="rect">
            <a:avLst/>
          </a:prstGeom>
        </p:spPr>
        <p:txBody>
          <a:bodyPr lIns="0" tIns="0" rIns="0" bIns="0" rtlCol="0" anchor="t">
            <a:spAutoFit/>
          </a:bodyPr>
          <a:lstStyle/>
          <a:p>
            <a:pPr algn="ctr">
              <a:lnSpc>
                <a:spcPts val="5174"/>
              </a:lnSpc>
            </a:pPr>
            <a:r>
              <a:rPr lang="en-US" sz="4500" spc="-135" dirty="0" err="1">
                <a:solidFill>
                  <a:srgbClr val="272727"/>
                </a:solidFill>
                <a:latin typeface="Poppins Bold"/>
              </a:rPr>
              <a:t>Competencia</a:t>
            </a:r>
            <a:r>
              <a:rPr lang="en-US" sz="4500" spc="-135" dirty="0">
                <a:solidFill>
                  <a:srgbClr val="272727"/>
                </a:solidFill>
                <a:latin typeface="Poppins Bold"/>
              </a:rPr>
              <a:t> que </a:t>
            </a:r>
            <a:r>
              <a:rPr lang="en-US" sz="4500" spc="-135" dirty="0" err="1">
                <a:solidFill>
                  <a:srgbClr val="272727"/>
                </a:solidFill>
                <a:latin typeface="Poppins Bold"/>
              </a:rPr>
              <a:t>evaluaremos</a:t>
            </a:r>
            <a:r>
              <a:rPr lang="en-US" sz="4500" spc="-135" dirty="0">
                <a:solidFill>
                  <a:srgbClr val="272727"/>
                </a:solidFill>
                <a:latin typeface="Poppins Bold"/>
              </a:rPr>
              <a:t>:</a:t>
            </a:r>
          </a:p>
        </p:txBody>
      </p:sp>
      <p:pic>
        <p:nvPicPr>
          <p:cNvPr id="35" name="Imagen 34">
            <a:extLst>
              <a:ext uri="{FF2B5EF4-FFF2-40B4-BE49-F238E27FC236}">
                <a16:creationId xmlns:a16="http://schemas.microsoft.com/office/drawing/2014/main" id="{0FCDC104-C37F-7FF8-B8EE-BE328A34E11A}"/>
              </a:ext>
            </a:extLst>
          </p:cNvPr>
          <p:cNvPicPr>
            <a:picLocks noChangeAspect="1"/>
          </p:cNvPicPr>
          <p:nvPr/>
        </p:nvPicPr>
        <p:blipFill>
          <a:blip r:embed="rId4"/>
          <a:stretch>
            <a:fillRect/>
          </a:stretch>
        </p:blipFill>
        <p:spPr>
          <a:xfrm>
            <a:off x="1001572" y="2715935"/>
            <a:ext cx="16046803" cy="37204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TotalTime>
  <Words>859</Words>
  <Application>Microsoft Macintosh PowerPoint</Application>
  <PresentationFormat>Personalizado</PresentationFormat>
  <Paragraphs>110</Paragraphs>
  <Slides>14</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vt:i4>
      </vt:variant>
    </vt:vector>
  </HeadingPairs>
  <TitlesOfParts>
    <vt:vector size="24" baseType="lpstr">
      <vt:lpstr>Lato Extended</vt:lpstr>
      <vt:lpstr>Arial</vt:lpstr>
      <vt:lpstr>Poppins Semi-Bold</vt:lpstr>
      <vt:lpstr>Century Gothic</vt:lpstr>
      <vt:lpstr>Source Sans Pro</vt:lpstr>
      <vt:lpstr>Calibri</vt:lpstr>
      <vt:lpstr>Lato</vt:lpstr>
      <vt:lpstr>Poppins Bold</vt:lpstr>
      <vt:lpstr>Poppins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23OCT23 - Evaluación Intermedia LIT</dc:title>
  <cp:lastModifiedBy>Laura Samantha Godínez Romanillos</cp:lastModifiedBy>
  <cp:revision>2</cp:revision>
  <dcterms:created xsi:type="dcterms:W3CDTF">2006-08-16T00:00:00Z</dcterms:created>
  <dcterms:modified xsi:type="dcterms:W3CDTF">2023-10-23T05:17:25Z</dcterms:modified>
  <dc:identifier>DAFx6nH0K1g</dc:identifier>
</cp:coreProperties>
</file>